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453" r:id="rId2"/>
    <p:sldId id="416" r:id="rId3"/>
    <p:sldId id="455" r:id="rId4"/>
    <p:sldId id="456" r:id="rId5"/>
    <p:sldId id="457" r:id="rId6"/>
    <p:sldId id="458" r:id="rId7"/>
    <p:sldId id="459" r:id="rId8"/>
    <p:sldId id="460" r:id="rId9"/>
    <p:sldId id="461" r:id="rId10"/>
    <p:sldId id="46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63" d="100"/>
          <a:sy n="63" d="100"/>
        </p:scale>
        <p:origin x="151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6B9364-1E7A-994E-9F3D-F43667919448}" type="datetimeFigureOut">
              <a:rPr lang="en-US" smtClean="0"/>
              <a:pPr/>
              <a:t>10/16/2026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C959F5-2C60-5E41-BB9A-D69727FD54A5}" type="slidenum">
              <a:rPr lang="en-US" smtClean="0"/>
              <a:pPr/>
              <a:t>‹#›</a:t>
            </a:fld>
            <a:endParaRPr lang="en-US"/>
          </a:p>
        </p:txBody>
      </p:sp>
    </p:spTree>
    <p:extLst>
      <p:ext uri="{BB962C8B-B14F-4D97-AF65-F5344CB8AC3E}">
        <p14:creationId xmlns:p14="http://schemas.microsoft.com/office/powerpoint/2010/main" val="29104733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20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D159A9-6BE1-6743-A2C4-D5274CB7BF19}"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B5C94D80-D90C-3240-869F-8A2B243EAB8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D159A9-6BE1-6743-A2C4-D5274CB7BF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5C94D80-D90C-3240-869F-8A2B243EAB89}" type="datetimeFigureOut">
              <a:rPr lang="en-US" smtClean="0"/>
              <a:pPr/>
              <a:t>10/16/2026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92D159A9-6BE1-6743-A2C4-D5274CB7BF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3113ED-1D89-42BC-924B-E2950F30E6D7}"/>
              </a:ext>
            </a:extLst>
          </p:cNvPr>
          <p:cNvSpPr txBox="1"/>
          <p:nvPr/>
        </p:nvSpPr>
        <p:spPr>
          <a:xfrm>
            <a:off x="683724" y="1628800"/>
            <a:ext cx="7704856" cy="4524315"/>
          </a:xfrm>
          <a:prstGeom prst="rect">
            <a:avLst/>
          </a:prstGeom>
          <a:noFill/>
        </p:spPr>
        <p:txBody>
          <a:bodyPr wrap="square">
            <a:spAutoFit/>
          </a:bodyPr>
          <a:lstStyle/>
          <a:p>
            <a:pPr marL="342900" lvl="0" indent="-342900" algn="just">
              <a:buFont typeface="Calibri" panose="020F0502020204030204" pitchFamily="34" charset="0"/>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 job family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adalah</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sekumpulan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jabatan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yang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mempunyai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Job Specification (JS), yang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sama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atau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mirip</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atau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mempunyai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tugas</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yang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mirip</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atau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parallel</a:t>
            </a:r>
          </a:p>
          <a:p>
            <a:pPr lvl="0" algn="just"/>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buFont typeface="Calibri" panose="020F0502020204030204" pitchFamily="34" charset="0"/>
              <a:buChar char="-"/>
            </a:pPr>
            <a:r>
              <a:rPr lang="id-ID" sz="2400" dirty="0">
                <a:effectLst/>
                <a:latin typeface="Calibri" panose="020F0502020204030204" pitchFamily="34" charset="0"/>
                <a:ea typeface="Times New Roman" panose="02020603050405020304" pitchFamily="18" charset="0"/>
                <a:cs typeface="Times New Roman" panose="02020603050405020304" pitchFamily="18" charset="0"/>
              </a:rPr>
              <a:t>A job family dikatakan juga sebagai sekelompok posisi yang mempunyai kesamaan dalam persyaratan perilaku. Job family ini bisa juga bersifat vertical. Apabila dalam organisasi hanya terdapat satu posisi atau jabatan maka, analisisnya disebut position analysis, sedangkan bila terdapat beberapa posisi yang dapat dianggap sam</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a</a:t>
            </a:r>
            <a:r>
              <a:rPr lang="id-ID" sz="2400" dirty="0">
                <a:effectLst/>
                <a:latin typeface="Calibri" panose="020F0502020204030204" pitchFamily="34" charset="0"/>
                <a:ea typeface="Times New Roman" panose="02020603050405020304" pitchFamily="18" charset="0"/>
                <a:cs typeface="Times New Roman" panose="02020603050405020304" pitchFamily="18" charset="0"/>
              </a:rPr>
              <a:t>, disebut sebagai job analysis</a:t>
            </a:r>
            <a:endParaRPr lang="en-ID"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panose="020F0502020204030204" pitchFamily="34" charset="0"/>
              <a:buChar char="-"/>
            </a:pPr>
            <a:endParaRPr lang="en-ID" sz="24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724A3979-A801-4E0F-BA0B-1E2E8E17BE05}"/>
              </a:ext>
            </a:extLst>
          </p:cNvPr>
          <p:cNvSpPr/>
          <p:nvPr/>
        </p:nvSpPr>
        <p:spPr>
          <a:xfrm>
            <a:off x="2267744" y="468164"/>
            <a:ext cx="4608512" cy="707886"/>
          </a:xfrm>
          <a:prstGeom prst="rect">
            <a:avLst/>
          </a:prstGeom>
          <a:solidFill>
            <a:schemeClr val="bg2">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a:spAutoFit/>
          </a:bodyPr>
          <a:lstStyle/>
          <a:p>
            <a:pPr marL="290573" indent="-290573" algn="ctr">
              <a:defRPr/>
            </a:pPr>
            <a:r>
              <a:rPr lang="en-US" sz="4000" dirty="0">
                <a:solidFill>
                  <a:srgbClr val="FFFF00"/>
                </a:solidFill>
                <a:latin typeface="Arial Narrow" panose="020B0606020202030204" pitchFamily="34" charset="0"/>
              </a:rPr>
              <a:t>   </a:t>
            </a:r>
            <a:r>
              <a:rPr lang="en-US" sz="4000" dirty="0">
                <a:solidFill>
                  <a:schemeClr val="tx1"/>
                </a:solidFill>
                <a:latin typeface="Arial Narrow" panose="020B0606020202030204" pitchFamily="34" charset="0"/>
              </a:rPr>
              <a:t>Job Family</a:t>
            </a:r>
          </a:p>
        </p:txBody>
      </p:sp>
    </p:spTree>
    <p:extLst>
      <p:ext uri="{BB962C8B-B14F-4D97-AF65-F5344CB8AC3E}">
        <p14:creationId xmlns:p14="http://schemas.microsoft.com/office/powerpoint/2010/main" val="324513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F7D7F-CECE-47E5-8EB8-38115256063B}"/>
              </a:ext>
            </a:extLst>
          </p:cNvPr>
          <p:cNvSpPr/>
          <p:nvPr/>
        </p:nvSpPr>
        <p:spPr>
          <a:xfrm>
            <a:off x="2267744" y="468164"/>
            <a:ext cx="4608512" cy="707886"/>
          </a:xfrm>
          <a:prstGeom prst="rect">
            <a:avLst/>
          </a:prstGeom>
          <a:solidFill>
            <a:schemeClr val="bg2">
              <a:lumMod val="60000"/>
              <a:lumOff val="40000"/>
            </a:schemeClr>
          </a:solidFill>
        </p:spPr>
        <p:style>
          <a:lnRef idx="3">
            <a:schemeClr val="lt1"/>
          </a:lnRef>
          <a:fillRef idx="1">
            <a:schemeClr val="accent1"/>
          </a:fillRef>
          <a:effectRef idx="1">
            <a:schemeClr val="accent1"/>
          </a:effectRef>
          <a:fontRef idx="minor">
            <a:schemeClr val="lt1"/>
          </a:fontRef>
        </p:style>
        <p:txBody>
          <a:bodyPr wrap="square">
            <a:spAutoFit/>
          </a:bodyPr>
          <a:lstStyle/>
          <a:p>
            <a:pPr marL="290573" indent="-290573" algn="ctr">
              <a:defRPr/>
            </a:pPr>
            <a:r>
              <a:rPr lang="en-US" sz="4000" dirty="0">
                <a:solidFill>
                  <a:srgbClr val="FFFF00"/>
                </a:solidFill>
                <a:latin typeface="Arial Narrow" panose="020B0606020202030204" pitchFamily="34" charset="0"/>
              </a:rPr>
              <a:t>   </a:t>
            </a:r>
            <a:r>
              <a:rPr lang="en-US" sz="4000" dirty="0">
                <a:solidFill>
                  <a:schemeClr val="tx1"/>
                </a:solidFill>
                <a:latin typeface="Arial Narrow" panose="020B0606020202030204" pitchFamily="34" charset="0"/>
              </a:rPr>
              <a:t>Job Family</a:t>
            </a:r>
          </a:p>
        </p:txBody>
      </p:sp>
      <p:sp>
        <p:nvSpPr>
          <p:cNvPr id="6" name="TextBox 5">
            <a:extLst>
              <a:ext uri="{FF2B5EF4-FFF2-40B4-BE49-F238E27FC236}">
                <a16:creationId xmlns:a16="http://schemas.microsoft.com/office/drawing/2014/main" id="{74D502E9-ED57-4C29-AE62-59E2DBE98350}"/>
              </a:ext>
            </a:extLst>
          </p:cNvPr>
          <p:cNvSpPr txBox="1"/>
          <p:nvPr/>
        </p:nvSpPr>
        <p:spPr>
          <a:xfrm>
            <a:off x="755576" y="1628800"/>
            <a:ext cx="7488832" cy="4524315"/>
          </a:xfrm>
          <a:prstGeom prst="rect">
            <a:avLst/>
          </a:prstGeom>
          <a:noFill/>
        </p:spPr>
        <p:txBody>
          <a:bodyPr wrap="square">
            <a:spAutoFit/>
          </a:bodyPr>
          <a:lstStyle/>
          <a:p>
            <a:pPr algn="just"/>
            <a:r>
              <a:rPr lang="en-ID" sz="2400" b="1" dirty="0"/>
              <a:t>Job Family</a:t>
            </a:r>
            <a:r>
              <a:rPr lang="en-ID" sz="2400" dirty="0"/>
              <a:t> </a:t>
            </a:r>
            <a:r>
              <a:rPr lang="en-ID" sz="2400" dirty="0" err="1"/>
              <a:t>adalah</a:t>
            </a:r>
            <a:r>
              <a:rPr lang="en-ID" sz="2400" dirty="0"/>
              <a:t> </a:t>
            </a:r>
            <a:r>
              <a:rPr lang="en-ID" sz="2400" dirty="0" err="1"/>
              <a:t>pengelompokan</a:t>
            </a:r>
            <a:r>
              <a:rPr lang="en-ID" sz="2400" dirty="0"/>
              <a:t> </a:t>
            </a:r>
            <a:r>
              <a:rPr lang="en-ID" sz="2400" dirty="0" err="1"/>
              <a:t>beberapa</a:t>
            </a:r>
            <a:r>
              <a:rPr lang="en-ID" sz="2400" dirty="0"/>
              <a:t> </a:t>
            </a:r>
            <a:r>
              <a:rPr lang="en-ID" sz="2400" dirty="0" err="1"/>
              <a:t>jabatan</a:t>
            </a:r>
            <a:r>
              <a:rPr lang="en-ID" sz="2400" dirty="0"/>
              <a:t> yang </a:t>
            </a:r>
            <a:r>
              <a:rPr lang="en-ID" sz="2400" dirty="0" err="1"/>
              <a:t>memiliki</a:t>
            </a:r>
            <a:r>
              <a:rPr lang="en-ID" sz="2400" dirty="0"/>
              <a:t> </a:t>
            </a:r>
            <a:r>
              <a:rPr lang="en-ID" sz="2400" dirty="0" err="1"/>
              <a:t>kesamaan</a:t>
            </a:r>
            <a:r>
              <a:rPr lang="en-ID" sz="2400" dirty="0"/>
              <a:t> </a:t>
            </a:r>
            <a:r>
              <a:rPr lang="en-ID" sz="2400" dirty="0" err="1"/>
              <a:t>atau</a:t>
            </a:r>
            <a:r>
              <a:rPr lang="en-ID" sz="2400" dirty="0"/>
              <a:t> </a:t>
            </a:r>
            <a:r>
              <a:rPr lang="en-ID" sz="2400" dirty="0" err="1"/>
              <a:t>kemiripan</a:t>
            </a:r>
            <a:r>
              <a:rPr lang="en-ID" sz="2400" dirty="0"/>
              <a:t> </a:t>
            </a:r>
            <a:r>
              <a:rPr lang="en-ID" sz="2400" dirty="0" err="1"/>
              <a:t>dalam</a:t>
            </a:r>
            <a:r>
              <a:rPr lang="en-ID" sz="2400" dirty="0"/>
              <a:t> </a:t>
            </a:r>
            <a:r>
              <a:rPr lang="en-ID" sz="2400" dirty="0" err="1"/>
              <a:t>hal</a:t>
            </a:r>
            <a:r>
              <a:rPr lang="en-ID" sz="2400" dirty="0"/>
              <a:t>:</a:t>
            </a:r>
          </a:p>
          <a:p>
            <a:endParaRPr lang="en-ID" sz="2400" dirty="0"/>
          </a:p>
          <a:p>
            <a:pPr marL="274638" indent="-274638">
              <a:buFont typeface="Arial" panose="020B0604020202020204" pitchFamily="34" charset="0"/>
              <a:buChar char="•"/>
            </a:pPr>
            <a:r>
              <a:rPr lang="en-ID" sz="2400" dirty="0" err="1"/>
              <a:t>Tujuan</a:t>
            </a:r>
            <a:r>
              <a:rPr lang="en-ID" sz="2400" dirty="0"/>
              <a:t> </a:t>
            </a:r>
            <a:r>
              <a:rPr lang="en-ID" sz="2400" dirty="0" err="1"/>
              <a:t>pekerjaan</a:t>
            </a:r>
            <a:r>
              <a:rPr lang="en-ID" sz="2400" dirty="0"/>
              <a:t>;</a:t>
            </a:r>
          </a:p>
          <a:p>
            <a:pPr marL="274638" indent="-274638">
              <a:buFont typeface="Arial" panose="020B0604020202020204" pitchFamily="34" charset="0"/>
              <a:buChar char="•"/>
            </a:pPr>
            <a:r>
              <a:rPr lang="en-ID" sz="2400" dirty="0" err="1"/>
              <a:t>Fungsi</a:t>
            </a:r>
            <a:r>
              <a:rPr lang="en-ID" sz="2400" dirty="0"/>
              <a:t> dan proses </a:t>
            </a:r>
            <a:r>
              <a:rPr lang="en-ID" sz="2400" dirty="0" err="1"/>
              <a:t>kerja</a:t>
            </a:r>
            <a:r>
              <a:rPr lang="en-ID" sz="2400" dirty="0"/>
              <a:t>;</a:t>
            </a:r>
          </a:p>
          <a:p>
            <a:pPr marL="274638" indent="-274638">
              <a:buFont typeface="Arial" panose="020B0604020202020204" pitchFamily="34" charset="0"/>
              <a:buChar char="•"/>
            </a:pPr>
            <a:r>
              <a:rPr lang="en-ID" sz="2400" dirty="0" err="1"/>
              <a:t>Kompetensi</a:t>
            </a:r>
            <a:r>
              <a:rPr lang="en-ID" sz="2400" dirty="0"/>
              <a:t> yang </a:t>
            </a:r>
            <a:r>
              <a:rPr lang="en-ID" sz="2400" dirty="0" err="1"/>
              <a:t>dibutuhkan</a:t>
            </a:r>
            <a:r>
              <a:rPr lang="en-ID" sz="2400" dirty="0"/>
              <a:t>;</a:t>
            </a:r>
          </a:p>
          <a:p>
            <a:pPr marL="274638" indent="-274638">
              <a:buFont typeface="Arial" panose="020B0604020202020204" pitchFamily="34" charset="0"/>
              <a:buChar char="•"/>
            </a:pPr>
            <a:r>
              <a:rPr lang="en-ID" sz="2400" dirty="0" err="1"/>
              <a:t>Pengetahuan</a:t>
            </a:r>
            <a:r>
              <a:rPr lang="en-ID" sz="2400" dirty="0"/>
              <a:t> dan </a:t>
            </a:r>
            <a:r>
              <a:rPr lang="en-ID" sz="2400" dirty="0" err="1"/>
              <a:t>keterampilan</a:t>
            </a:r>
            <a:r>
              <a:rPr lang="en-ID" sz="2400" dirty="0"/>
              <a:t>;</a:t>
            </a:r>
          </a:p>
          <a:p>
            <a:pPr marL="274638" indent="-274638">
              <a:buFont typeface="Arial" panose="020B0604020202020204" pitchFamily="34" charset="0"/>
              <a:buChar char="•"/>
            </a:pPr>
            <a:r>
              <a:rPr lang="en-ID" sz="2400" dirty="0" err="1"/>
              <a:t>Tanggung</a:t>
            </a:r>
            <a:r>
              <a:rPr lang="en-ID" sz="2400" dirty="0"/>
              <a:t> </a:t>
            </a:r>
            <a:r>
              <a:rPr lang="en-ID" sz="2400" dirty="0" err="1"/>
              <a:t>jawab</a:t>
            </a:r>
            <a:r>
              <a:rPr lang="en-ID" sz="2400" dirty="0"/>
              <a:t>;</a:t>
            </a:r>
          </a:p>
          <a:p>
            <a:pPr marL="274638" indent="-274638">
              <a:buFont typeface="Arial" panose="020B0604020202020204" pitchFamily="34" charset="0"/>
              <a:buChar char="•"/>
            </a:pPr>
            <a:r>
              <a:rPr lang="en-ID" sz="2400" dirty="0" err="1"/>
              <a:t>Karakteristik</a:t>
            </a:r>
            <a:r>
              <a:rPr lang="en-ID" sz="2400" dirty="0"/>
              <a:t> </a:t>
            </a:r>
            <a:r>
              <a:rPr lang="en-ID" sz="2400" dirty="0" err="1"/>
              <a:t>pekerjaan</a:t>
            </a:r>
            <a:r>
              <a:rPr lang="en-ID" sz="2400" dirty="0"/>
              <a:t>.</a:t>
            </a:r>
          </a:p>
          <a:p>
            <a:pPr>
              <a:buFont typeface="Arial" panose="020B0604020202020204" pitchFamily="34" charset="0"/>
              <a:buChar char="•"/>
            </a:pPr>
            <a:endParaRPr lang="en-ID" sz="2400" dirty="0"/>
          </a:p>
          <a:p>
            <a:endParaRPr lang="en-ID"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49C7F68D-7DC6-4191-AFCA-43811C1B99D2}"/>
              </a:ext>
            </a:extLst>
          </p:cNvPr>
          <p:cNvGraphicFramePr>
            <a:graphicFrameLocks noGrp="1"/>
          </p:cNvGraphicFramePr>
          <p:nvPr>
            <p:extLst>
              <p:ext uri="{D42A27DB-BD31-4B8C-83A1-F6EECF244321}">
                <p14:modId xmlns:p14="http://schemas.microsoft.com/office/powerpoint/2010/main" val="3764268375"/>
              </p:ext>
            </p:extLst>
          </p:nvPr>
        </p:nvGraphicFramePr>
        <p:xfrm>
          <a:off x="549274" y="1268760"/>
          <a:ext cx="7911158" cy="4022175"/>
        </p:xfrm>
        <a:graphic>
          <a:graphicData uri="http://schemas.openxmlformats.org/drawingml/2006/table">
            <a:tbl>
              <a:tblPr/>
              <a:tblGrid>
                <a:gridCol w="3955579">
                  <a:extLst>
                    <a:ext uri="{9D8B030D-6E8A-4147-A177-3AD203B41FA5}">
                      <a16:colId xmlns:a16="http://schemas.microsoft.com/office/drawing/2014/main" val="583865515"/>
                    </a:ext>
                  </a:extLst>
                </a:gridCol>
                <a:gridCol w="3955579">
                  <a:extLst>
                    <a:ext uri="{9D8B030D-6E8A-4147-A177-3AD203B41FA5}">
                      <a16:colId xmlns:a16="http://schemas.microsoft.com/office/drawing/2014/main" val="2651288208"/>
                    </a:ext>
                  </a:extLst>
                </a:gridCol>
              </a:tblGrid>
              <a:tr h="416046">
                <a:tc>
                  <a:txBody>
                    <a:bodyPr/>
                    <a:lstStyle/>
                    <a:p>
                      <a:r>
                        <a:rPr lang="en-ID" sz="2000" b="1" dirty="0"/>
                        <a:t>Job Family</a:t>
                      </a:r>
                    </a:p>
                  </a:txBody>
                  <a:tcPr anchor="ctr">
                    <a:lnL>
                      <a:noFill/>
                    </a:lnL>
                    <a:lnR>
                      <a:noFill/>
                    </a:lnR>
                    <a:lnT>
                      <a:noFill/>
                    </a:lnT>
                    <a:lnB>
                      <a:noFill/>
                    </a:lnB>
                  </a:tcPr>
                </a:tc>
                <a:tc>
                  <a:txBody>
                    <a:bodyPr/>
                    <a:lstStyle/>
                    <a:p>
                      <a:r>
                        <a:rPr lang="en-ID" sz="2000" b="1" dirty="0" err="1"/>
                        <a:t>Contoh</a:t>
                      </a:r>
                      <a:r>
                        <a:rPr lang="en-ID" sz="2000" b="1" dirty="0"/>
                        <a:t> </a:t>
                      </a:r>
                      <a:r>
                        <a:rPr lang="en-ID" sz="2000" b="1" dirty="0" err="1"/>
                        <a:t>Jabatan</a:t>
                      </a:r>
                      <a:endParaRPr lang="en-ID" sz="2000" b="1" dirty="0"/>
                    </a:p>
                  </a:txBody>
                  <a:tcPr anchor="ctr">
                    <a:lnL>
                      <a:noFill/>
                    </a:lnL>
                    <a:lnR>
                      <a:noFill/>
                    </a:lnR>
                    <a:lnT>
                      <a:noFill/>
                    </a:lnT>
                    <a:lnB>
                      <a:noFill/>
                    </a:lnB>
                  </a:tcPr>
                </a:tc>
                <a:extLst>
                  <a:ext uri="{0D108BD9-81ED-4DB2-BD59-A6C34878D82A}">
                    <a16:rowId xmlns:a16="http://schemas.microsoft.com/office/drawing/2014/main" val="3569555108"/>
                  </a:ext>
                </a:extLst>
              </a:tr>
              <a:tr h="728081">
                <a:tc>
                  <a:txBody>
                    <a:bodyPr/>
                    <a:lstStyle/>
                    <a:p>
                      <a:r>
                        <a:rPr lang="en-ID" sz="2000" dirty="0"/>
                        <a:t>Finance</a:t>
                      </a:r>
                    </a:p>
                  </a:txBody>
                  <a:tcPr anchor="ctr">
                    <a:lnL>
                      <a:noFill/>
                    </a:lnL>
                    <a:lnR>
                      <a:noFill/>
                    </a:lnR>
                    <a:lnT>
                      <a:noFill/>
                    </a:lnT>
                    <a:lnB>
                      <a:noFill/>
                    </a:lnB>
                  </a:tcPr>
                </a:tc>
                <a:tc>
                  <a:txBody>
                    <a:bodyPr/>
                    <a:lstStyle/>
                    <a:p>
                      <a:r>
                        <a:rPr lang="en-ID" sz="2000" dirty="0" err="1"/>
                        <a:t>Akuntan</a:t>
                      </a:r>
                      <a:r>
                        <a:rPr lang="en-ID" sz="2000" dirty="0"/>
                        <a:t>, </a:t>
                      </a:r>
                      <a:r>
                        <a:rPr lang="en-ID" sz="2000" dirty="0" err="1"/>
                        <a:t>Analis</a:t>
                      </a:r>
                      <a:r>
                        <a:rPr lang="en-ID" sz="2000" dirty="0"/>
                        <a:t> </a:t>
                      </a:r>
                      <a:r>
                        <a:rPr lang="en-ID" sz="2000" dirty="0" err="1"/>
                        <a:t>Keuangan</a:t>
                      </a:r>
                      <a:r>
                        <a:rPr lang="en-ID" sz="2000" dirty="0"/>
                        <a:t>, Treasury</a:t>
                      </a:r>
                    </a:p>
                  </a:txBody>
                  <a:tcPr anchor="ctr">
                    <a:lnL>
                      <a:noFill/>
                    </a:lnL>
                    <a:lnR>
                      <a:noFill/>
                    </a:lnR>
                    <a:lnT>
                      <a:noFill/>
                    </a:lnT>
                    <a:lnB>
                      <a:noFill/>
                    </a:lnB>
                  </a:tcPr>
                </a:tc>
                <a:extLst>
                  <a:ext uri="{0D108BD9-81ED-4DB2-BD59-A6C34878D82A}">
                    <a16:rowId xmlns:a16="http://schemas.microsoft.com/office/drawing/2014/main" val="3737448824"/>
                  </a:ext>
                </a:extLst>
              </a:tr>
              <a:tr h="728081">
                <a:tc>
                  <a:txBody>
                    <a:bodyPr/>
                    <a:lstStyle/>
                    <a:p>
                      <a:r>
                        <a:rPr lang="en-ID" sz="2000" dirty="0"/>
                        <a:t>Human Resources</a:t>
                      </a:r>
                    </a:p>
                  </a:txBody>
                  <a:tcPr anchor="ctr">
                    <a:lnL>
                      <a:noFill/>
                    </a:lnL>
                    <a:lnR>
                      <a:noFill/>
                    </a:lnR>
                    <a:lnT>
                      <a:noFill/>
                    </a:lnT>
                    <a:lnB>
                      <a:noFill/>
                    </a:lnB>
                  </a:tcPr>
                </a:tc>
                <a:tc>
                  <a:txBody>
                    <a:bodyPr/>
                    <a:lstStyle/>
                    <a:p>
                      <a:r>
                        <a:rPr lang="en-ID" sz="2000" dirty="0"/>
                        <a:t>HR Officer, HR Specialist, HR Manager</a:t>
                      </a:r>
                    </a:p>
                  </a:txBody>
                  <a:tcPr anchor="ctr">
                    <a:lnL>
                      <a:noFill/>
                    </a:lnL>
                    <a:lnR>
                      <a:noFill/>
                    </a:lnR>
                    <a:lnT>
                      <a:noFill/>
                    </a:lnT>
                    <a:lnB>
                      <a:noFill/>
                    </a:lnB>
                  </a:tcPr>
                </a:tc>
                <a:extLst>
                  <a:ext uri="{0D108BD9-81ED-4DB2-BD59-A6C34878D82A}">
                    <a16:rowId xmlns:a16="http://schemas.microsoft.com/office/drawing/2014/main" val="1859990282"/>
                  </a:ext>
                </a:extLst>
              </a:tr>
              <a:tr h="728081">
                <a:tc>
                  <a:txBody>
                    <a:bodyPr/>
                    <a:lstStyle/>
                    <a:p>
                      <a:r>
                        <a:rPr lang="en-ID" sz="2000" dirty="0"/>
                        <a:t>Information Technology</a:t>
                      </a:r>
                    </a:p>
                  </a:txBody>
                  <a:tcPr anchor="ctr">
                    <a:lnL>
                      <a:noFill/>
                    </a:lnL>
                    <a:lnR>
                      <a:noFill/>
                    </a:lnR>
                    <a:lnT>
                      <a:noFill/>
                    </a:lnT>
                    <a:lnB>
                      <a:noFill/>
                    </a:lnB>
                  </a:tcPr>
                </a:tc>
                <a:tc>
                  <a:txBody>
                    <a:bodyPr/>
                    <a:lstStyle/>
                    <a:p>
                      <a:r>
                        <a:rPr lang="en-ID" sz="2000" dirty="0"/>
                        <a:t>Programmer, System Analyst, IT Support</a:t>
                      </a:r>
                    </a:p>
                  </a:txBody>
                  <a:tcPr anchor="ctr">
                    <a:lnL>
                      <a:noFill/>
                    </a:lnL>
                    <a:lnR>
                      <a:noFill/>
                    </a:lnR>
                    <a:lnT>
                      <a:noFill/>
                    </a:lnT>
                    <a:lnB>
                      <a:noFill/>
                    </a:lnB>
                  </a:tcPr>
                </a:tc>
                <a:extLst>
                  <a:ext uri="{0D108BD9-81ED-4DB2-BD59-A6C34878D82A}">
                    <a16:rowId xmlns:a16="http://schemas.microsoft.com/office/drawing/2014/main" val="2683813401"/>
                  </a:ext>
                </a:extLst>
              </a:tr>
              <a:tr h="728081">
                <a:tc>
                  <a:txBody>
                    <a:bodyPr/>
                    <a:lstStyle/>
                    <a:p>
                      <a:r>
                        <a:rPr lang="en-ID" sz="2000" dirty="0"/>
                        <a:t>Marketing</a:t>
                      </a:r>
                    </a:p>
                  </a:txBody>
                  <a:tcPr anchor="ctr">
                    <a:lnL>
                      <a:noFill/>
                    </a:lnL>
                    <a:lnR>
                      <a:noFill/>
                    </a:lnR>
                    <a:lnT>
                      <a:noFill/>
                    </a:lnT>
                    <a:lnB>
                      <a:noFill/>
                    </a:lnB>
                  </a:tcPr>
                </a:tc>
                <a:tc>
                  <a:txBody>
                    <a:bodyPr/>
                    <a:lstStyle/>
                    <a:p>
                      <a:r>
                        <a:rPr lang="en-ID" sz="2000" dirty="0"/>
                        <a:t>Marketing Officer, Digital Marketing Specialist, Brand Manager</a:t>
                      </a:r>
                    </a:p>
                  </a:txBody>
                  <a:tcPr anchor="ctr">
                    <a:lnL>
                      <a:noFill/>
                    </a:lnL>
                    <a:lnR>
                      <a:noFill/>
                    </a:lnR>
                    <a:lnT>
                      <a:noFill/>
                    </a:lnT>
                    <a:lnB>
                      <a:noFill/>
                    </a:lnB>
                  </a:tcPr>
                </a:tc>
                <a:extLst>
                  <a:ext uri="{0D108BD9-81ED-4DB2-BD59-A6C34878D82A}">
                    <a16:rowId xmlns:a16="http://schemas.microsoft.com/office/drawing/2014/main" val="384043160"/>
                  </a:ext>
                </a:extLst>
              </a:tr>
              <a:tr h="416046">
                <a:tc>
                  <a:txBody>
                    <a:bodyPr/>
                    <a:lstStyle/>
                    <a:p>
                      <a:r>
                        <a:rPr lang="en-ID" sz="2000" dirty="0"/>
                        <a:t>Operations</a:t>
                      </a:r>
                    </a:p>
                  </a:txBody>
                  <a:tcPr anchor="ctr">
                    <a:lnL>
                      <a:noFill/>
                    </a:lnL>
                    <a:lnR>
                      <a:noFill/>
                    </a:lnR>
                    <a:lnT>
                      <a:noFill/>
                    </a:lnT>
                    <a:lnB>
                      <a:noFill/>
                    </a:lnB>
                  </a:tcPr>
                </a:tc>
                <a:tc>
                  <a:txBody>
                    <a:bodyPr/>
                    <a:lstStyle/>
                    <a:p>
                      <a:r>
                        <a:rPr lang="en-ID" sz="2000" dirty="0"/>
                        <a:t>Supervisor </a:t>
                      </a:r>
                      <a:r>
                        <a:rPr lang="en-ID" sz="2000" dirty="0" err="1"/>
                        <a:t>Operasional</a:t>
                      </a:r>
                      <a:r>
                        <a:rPr lang="en-ID" sz="2000" dirty="0"/>
                        <a:t>, Staff </a:t>
                      </a:r>
                    </a:p>
                  </a:txBody>
                  <a:tcPr anchor="ctr">
                    <a:lnL>
                      <a:noFill/>
                    </a:lnL>
                    <a:lnR>
                      <a:noFill/>
                    </a:lnR>
                    <a:lnT>
                      <a:noFill/>
                    </a:lnT>
                    <a:lnB>
                      <a:noFill/>
                    </a:lnB>
                  </a:tcPr>
                </a:tc>
                <a:extLst>
                  <a:ext uri="{0D108BD9-81ED-4DB2-BD59-A6C34878D82A}">
                    <a16:rowId xmlns:a16="http://schemas.microsoft.com/office/drawing/2014/main" val="2860137372"/>
                  </a:ext>
                </a:extLst>
              </a:tr>
            </a:tbl>
          </a:graphicData>
        </a:graphic>
      </p:graphicFrame>
      <p:sp>
        <p:nvSpPr>
          <p:cNvPr id="20" name="TextBox 19">
            <a:extLst>
              <a:ext uri="{FF2B5EF4-FFF2-40B4-BE49-F238E27FC236}">
                <a16:creationId xmlns:a16="http://schemas.microsoft.com/office/drawing/2014/main" id="{E00AC122-AFBA-4748-974A-077D25D0E590}"/>
              </a:ext>
            </a:extLst>
          </p:cNvPr>
          <p:cNvSpPr txBox="1"/>
          <p:nvPr/>
        </p:nvSpPr>
        <p:spPr>
          <a:xfrm>
            <a:off x="549275" y="330032"/>
            <a:ext cx="3240360" cy="461665"/>
          </a:xfrm>
          <a:prstGeom prst="rect">
            <a:avLst/>
          </a:prstGeom>
          <a:noFill/>
        </p:spPr>
        <p:txBody>
          <a:bodyPr wrap="square" rtlCol="0">
            <a:spAutoFit/>
          </a:bodyPr>
          <a:lstStyle/>
          <a:p>
            <a:r>
              <a:rPr lang="en-US" sz="2400" dirty="0" err="1"/>
              <a:t>Contoh</a:t>
            </a:r>
            <a:r>
              <a:rPr lang="en-US" sz="2400" dirty="0"/>
              <a:t> Job Family</a:t>
            </a:r>
            <a:endParaRPr lang="en-ID" sz="2400" dirty="0"/>
          </a:p>
        </p:txBody>
      </p:sp>
    </p:spTree>
    <p:extLst>
      <p:ext uri="{BB962C8B-B14F-4D97-AF65-F5344CB8AC3E}">
        <p14:creationId xmlns:p14="http://schemas.microsoft.com/office/powerpoint/2010/main" val="196896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94F508-5A17-47E1-A5DC-1915ED7313FA}"/>
              </a:ext>
            </a:extLst>
          </p:cNvPr>
          <p:cNvSpPr txBox="1"/>
          <p:nvPr/>
        </p:nvSpPr>
        <p:spPr>
          <a:xfrm>
            <a:off x="683568" y="764704"/>
            <a:ext cx="7488832" cy="4154984"/>
          </a:xfrm>
          <a:prstGeom prst="rect">
            <a:avLst/>
          </a:prstGeom>
          <a:noFill/>
        </p:spPr>
        <p:txBody>
          <a:bodyPr wrap="square">
            <a:spAutoFit/>
          </a:bodyPr>
          <a:lstStyle/>
          <a:p>
            <a:pPr lvl="0" algn="just"/>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Pelaksanaan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JA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pertama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kali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dilakukan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sewaktu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organisasi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baru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berdiri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yaitu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p>
          <a:p>
            <a:pPr lvl="0" algn="just"/>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Setelah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semua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jabatan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dirancang</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lvl="0" indent="-342900" algn="just">
              <a:buFont typeface="Wingdings" panose="05000000000000000000" pitchFamily="2" charset="2"/>
              <a:buChar char="§"/>
            </a:pP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Pekerja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telah</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dilatih</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untuk</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jabatannya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masing-masing,</a:t>
            </a:r>
          </a:p>
          <a:p>
            <a:pPr marL="342900" lvl="0" indent="-342900" algn="just">
              <a:buFont typeface="Wingdings" panose="05000000000000000000" pitchFamily="2" charset="2"/>
              <a:buChar char="§"/>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Telah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menjalankan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tugasnya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p>
          <a:p>
            <a:pPr lvl="0" algn="just"/>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pPr lvl="0" algn="just"/>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lvl="0" algn="just"/>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Analisis</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berikutnya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dilakukan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bila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muncul</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jabatan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baru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atau</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organisasi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mengalami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perubahan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berarti</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baik</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dalam</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cara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kerja</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maupun</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dirty="0" err="1">
                <a:effectLst/>
                <a:latin typeface="Calibri" panose="020F0502020204030204" pitchFamily="34" charset="0"/>
                <a:ea typeface="Times New Roman" panose="02020603050405020304" pitchFamily="18" charset="0"/>
                <a:cs typeface="Times New Roman" panose="02020603050405020304" pitchFamily="18" charset="0"/>
              </a:rPr>
              <a:t>struktur</a:t>
            </a:r>
            <a:endParaRPr lang="en-ID"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1256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41E10A-508E-447F-8B1D-F32C5B519702}"/>
              </a:ext>
            </a:extLst>
          </p:cNvPr>
          <p:cNvSpPr txBox="1"/>
          <p:nvPr/>
        </p:nvSpPr>
        <p:spPr>
          <a:xfrm>
            <a:off x="827584" y="764704"/>
            <a:ext cx="7560840" cy="1631216"/>
          </a:xfrm>
          <a:prstGeom prst="rect">
            <a:avLst/>
          </a:prstGeom>
          <a:noFill/>
        </p:spPr>
        <p:txBody>
          <a:bodyPr wrap="square">
            <a:spAutoFit/>
          </a:bodyPr>
          <a:lstStyle/>
          <a:p>
            <a:pPr algn="just"/>
            <a:r>
              <a:rPr lang="en-ID" sz="2000" dirty="0"/>
              <a:t>Perusahaan </a:t>
            </a:r>
            <a:r>
              <a:rPr lang="en-ID" sz="2000" dirty="0" err="1"/>
              <a:t>biasanya</a:t>
            </a:r>
            <a:r>
              <a:rPr lang="en-ID" sz="2000" dirty="0"/>
              <a:t> </a:t>
            </a:r>
            <a:r>
              <a:rPr lang="en-ID" sz="2000" dirty="0" err="1"/>
              <a:t>melakukan</a:t>
            </a:r>
            <a:r>
              <a:rPr lang="en-ID" sz="2000" dirty="0"/>
              <a:t> </a:t>
            </a:r>
            <a:r>
              <a:rPr lang="en-ID" sz="2000" b="1" dirty="0" err="1"/>
              <a:t>analisis</a:t>
            </a:r>
            <a:r>
              <a:rPr lang="en-ID" sz="2000" b="1" dirty="0"/>
              <a:t> </a:t>
            </a:r>
            <a:r>
              <a:rPr lang="en-ID" sz="2000" b="1" dirty="0" err="1"/>
              <a:t>jabatan</a:t>
            </a:r>
            <a:r>
              <a:rPr lang="en-ID" sz="2000" b="1" dirty="0"/>
              <a:t> (job analysis)</a:t>
            </a:r>
            <a:r>
              <a:rPr lang="en-ID" sz="2000" dirty="0"/>
              <a:t> </a:t>
            </a:r>
            <a:r>
              <a:rPr lang="en-ID" sz="2000" dirty="0" err="1"/>
              <a:t>ketika</a:t>
            </a:r>
            <a:r>
              <a:rPr lang="en-ID" sz="2000" dirty="0"/>
              <a:t> </a:t>
            </a:r>
            <a:r>
              <a:rPr lang="en-ID" sz="2000" dirty="0" err="1"/>
              <a:t>ada</a:t>
            </a:r>
            <a:r>
              <a:rPr lang="en-ID" sz="2000" dirty="0"/>
              <a:t> </a:t>
            </a:r>
            <a:r>
              <a:rPr lang="en-ID" sz="2000" dirty="0" err="1"/>
              <a:t>kebutuhan</a:t>
            </a:r>
            <a:r>
              <a:rPr lang="en-ID" sz="2000" dirty="0"/>
              <a:t> </a:t>
            </a:r>
            <a:r>
              <a:rPr lang="en-ID" sz="2000" dirty="0" err="1"/>
              <a:t>untuk</a:t>
            </a:r>
            <a:r>
              <a:rPr lang="en-ID" sz="2000" dirty="0"/>
              <a:t> </a:t>
            </a:r>
            <a:r>
              <a:rPr lang="en-ID" sz="2000" dirty="0" err="1"/>
              <a:t>memastikan</a:t>
            </a:r>
            <a:r>
              <a:rPr lang="en-ID" sz="2000" dirty="0"/>
              <a:t> </a:t>
            </a:r>
            <a:r>
              <a:rPr lang="en-ID" sz="2000" dirty="0" err="1"/>
              <a:t>bahwa</a:t>
            </a:r>
            <a:r>
              <a:rPr lang="en-ID" sz="2000" dirty="0"/>
              <a:t> </a:t>
            </a:r>
            <a:r>
              <a:rPr lang="en-ID" sz="2000" b="1" dirty="0" err="1"/>
              <a:t>struktur</a:t>
            </a:r>
            <a:r>
              <a:rPr lang="en-ID" sz="2000" b="1" dirty="0"/>
              <a:t> </a:t>
            </a:r>
            <a:r>
              <a:rPr lang="en-ID" sz="2000" b="1" dirty="0" err="1"/>
              <a:t>pekerjaan</a:t>
            </a:r>
            <a:r>
              <a:rPr lang="en-ID" sz="2000" b="1" dirty="0"/>
              <a:t>, </a:t>
            </a:r>
            <a:r>
              <a:rPr lang="en-ID" sz="2000" b="1" dirty="0" err="1"/>
              <a:t>tanggung</a:t>
            </a:r>
            <a:r>
              <a:rPr lang="en-ID" sz="2000" b="1" dirty="0"/>
              <a:t> </a:t>
            </a:r>
            <a:r>
              <a:rPr lang="en-ID" sz="2000" b="1" dirty="0" err="1"/>
              <a:t>jawab</a:t>
            </a:r>
            <a:r>
              <a:rPr lang="en-ID" sz="2000" b="1" dirty="0"/>
              <a:t>, </a:t>
            </a:r>
            <a:r>
              <a:rPr lang="en-ID" sz="2000" b="1" dirty="0" err="1"/>
              <a:t>kompetensi</a:t>
            </a:r>
            <a:r>
              <a:rPr lang="en-ID" sz="2000" b="1" dirty="0"/>
              <a:t>, dan </a:t>
            </a:r>
            <a:r>
              <a:rPr lang="en-ID" sz="2000" b="1" dirty="0" err="1"/>
              <a:t>jumlah</a:t>
            </a:r>
            <a:r>
              <a:rPr lang="en-ID" sz="2000" b="1" dirty="0"/>
              <a:t> </a:t>
            </a:r>
            <a:r>
              <a:rPr lang="en-ID" sz="2000" b="1" dirty="0" err="1"/>
              <a:t>tenaga</a:t>
            </a:r>
            <a:r>
              <a:rPr lang="en-ID" sz="2000" b="1" dirty="0"/>
              <a:t> </a:t>
            </a:r>
            <a:r>
              <a:rPr lang="en-ID" sz="2000" b="1" dirty="0" err="1"/>
              <a:t>kerja</a:t>
            </a:r>
            <a:r>
              <a:rPr lang="en-ID" sz="2000" b="1" dirty="0"/>
              <a:t> </a:t>
            </a:r>
            <a:r>
              <a:rPr lang="en-ID" sz="2000" b="1" dirty="0" err="1"/>
              <a:t>masih</a:t>
            </a:r>
            <a:r>
              <a:rPr lang="en-ID" sz="2000" b="1" dirty="0"/>
              <a:t> </a:t>
            </a:r>
            <a:r>
              <a:rPr lang="en-ID" sz="2000" b="1" dirty="0" err="1"/>
              <a:t>sesuai</a:t>
            </a:r>
            <a:r>
              <a:rPr lang="en-ID" sz="2000" b="1" dirty="0"/>
              <a:t> </a:t>
            </a:r>
            <a:r>
              <a:rPr lang="en-ID" sz="2000" b="1" dirty="0" err="1"/>
              <a:t>dengan</a:t>
            </a:r>
            <a:r>
              <a:rPr lang="en-ID" sz="2000" b="1" dirty="0"/>
              <a:t> </a:t>
            </a:r>
            <a:r>
              <a:rPr lang="en-ID" sz="2000" b="1" dirty="0" err="1"/>
              <a:t>kebutuhan</a:t>
            </a:r>
            <a:r>
              <a:rPr lang="en-ID" sz="2000" b="1" dirty="0"/>
              <a:t> </a:t>
            </a:r>
            <a:r>
              <a:rPr lang="en-ID" sz="2000" b="1" dirty="0" err="1"/>
              <a:t>organisasi</a:t>
            </a:r>
            <a:r>
              <a:rPr lang="en-ID" sz="2000" dirty="0"/>
              <a:t>.</a:t>
            </a:r>
          </a:p>
        </p:txBody>
      </p:sp>
      <p:sp>
        <p:nvSpPr>
          <p:cNvPr id="5" name="TextBox 4">
            <a:extLst>
              <a:ext uri="{FF2B5EF4-FFF2-40B4-BE49-F238E27FC236}">
                <a16:creationId xmlns:a16="http://schemas.microsoft.com/office/drawing/2014/main" id="{E7FF9208-7A7A-428F-82FB-E48FC7420D76}"/>
              </a:ext>
            </a:extLst>
          </p:cNvPr>
          <p:cNvSpPr txBox="1"/>
          <p:nvPr/>
        </p:nvSpPr>
        <p:spPr>
          <a:xfrm>
            <a:off x="791580" y="2564904"/>
            <a:ext cx="7884876" cy="3785652"/>
          </a:xfrm>
          <a:prstGeom prst="rect">
            <a:avLst/>
          </a:prstGeom>
          <a:noFill/>
        </p:spPr>
        <p:txBody>
          <a:bodyPr wrap="square">
            <a:spAutoFit/>
          </a:bodyPr>
          <a:lstStyle/>
          <a:p>
            <a:pPr algn="just"/>
            <a:r>
              <a:rPr lang="en-ID" sz="2000" dirty="0" err="1"/>
              <a:t>Beberapa</a:t>
            </a:r>
            <a:r>
              <a:rPr lang="en-ID" sz="2000" dirty="0"/>
              <a:t> </a:t>
            </a:r>
            <a:r>
              <a:rPr lang="en-ID" sz="2000" dirty="0" err="1"/>
              <a:t>kondisi</a:t>
            </a:r>
            <a:r>
              <a:rPr lang="en-ID" sz="2000" dirty="0"/>
              <a:t> </a:t>
            </a:r>
            <a:r>
              <a:rPr lang="en-ID" sz="2000" dirty="0" err="1"/>
              <a:t>utamanya</a:t>
            </a:r>
            <a:r>
              <a:rPr lang="en-ID" sz="2000" dirty="0"/>
              <a:t>:</a:t>
            </a:r>
          </a:p>
          <a:p>
            <a:pPr algn="just"/>
            <a:r>
              <a:rPr lang="en-ID" sz="2000" b="1" dirty="0"/>
              <a:t>1.Saat </a:t>
            </a:r>
            <a:r>
              <a:rPr lang="en-ID" sz="2000" b="1" dirty="0" err="1"/>
              <a:t>perusahaan</a:t>
            </a:r>
            <a:r>
              <a:rPr lang="en-ID" sz="2000" b="1" dirty="0"/>
              <a:t> </a:t>
            </a:r>
            <a:r>
              <a:rPr lang="en-ID" sz="2000" b="1" dirty="0" err="1"/>
              <a:t>baru</a:t>
            </a:r>
            <a:r>
              <a:rPr lang="en-ID" sz="2000" b="1" dirty="0"/>
              <a:t> </a:t>
            </a:r>
            <a:r>
              <a:rPr lang="en-ID" sz="2000" b="1" dirty="0" err="1"/>
              <a:t>berdiri</a:t>
            </a:r>
            <a:r>
              <a:rPr lang="en-ID" sz="2000" b="1" dirty="0"/>
              <a:t> </a:t>
            </a:r>
            <a:r>
              <a:rPr lang="en-ID" sz="2000" b="1" dirty="0" err="1"/>
              <a:t>atau</a:t>
            </a:r>
            <a:r>
              <a:rPr lang="en-ID" sz="2000" b="1" dirty="0"/>
              <a:t> </a:t>
            </a:r>
            <a:r>
              <a:rPr lang="en-ID" sz="2000" b="1" dirty="0" err="1"/>
              <a:t>membangun</a:t>
            </a:r>
            <a:r>
              <a:rPr lang="en-ID" sz="2000" b="1" dirty="0"/>
              <a:t> </a:t>
            </a:r>
            <a:r>
              <a:rPr lang="en-ID" sz="2000" b="1" dirty="0" err="1"/>
              <a:t>organisasi</a:t>
            </a:r>
            <a:r>
              <a:rPr lang="en-ID" sz="2000" b="1" dirty="0"/>
              <a:t>. </a:t>
            </a:r>
            <a:r>
              <a:rPr lang="en-ID" sz="2000" dirty="0"/>
              <a:t>Ketika </a:t>
            </a:r>
            <a:r>
              <a:rPr lang="en-ID" sz="2000" dirty="0" err="1"/>
              <a:t>organisasi</a:t>
            </a:r>
            <a:r>
              <a:rPr lang="en-ID" sz="2000" dirty="0"/>
              <a:t> </a:t>
            </a:r>
            <a:r>
              <a:rPr lang="en-ID" sz="2000" dirty="0" err="1"/>
              <a:t>mulai</a:t>
            </a:r>
            <a:r>
              <a:rPr lang="en-ID" sz="2000" dirty="0"/>
              <a:t> </a:t>
            </a:r>
            <a:r>
              <a:rPr lang="en-ID" sz="2000" dirty="0" err="1"/>
              <a:t>berkembang</a:t>
            </a:r>
            <a:r>
              <a:rPr lang="en-ID" sz="2000" dirty="0"/>
              <a:t>, </a:t>
            </a:r>
            <a:r>
              <a:rPr lang="en-ID" sz="2000" dirty="0" err="1"/>
              <a:t>perusahaan</a:t>
            </a:r>
            <a:r>
              <a:rPr lang="en-ID" sz="2000" dirty="0"/>
              <a:t> </a:t>
            </a:r>
            <a:r>
              <a:rPr lang="en-ID" sz="2000" dirty="0" err="1"/>
              <a:t>perlu</a:t>
            </a:r>
            <a:r>
              <a:rPr lang="en-ID" sz="2000" dirty="0"/>
              <a:t> </a:t>
            </a:r>
            <a:r>
              <a:rPr lang="en-ID" sz="2000" dirty="0" err="1"/>
              <a:t>mengetahui</a:t>
            </a:r>
            <a:r>
              <a:rPr lang="en-ID" sz="2000" dirty="0"/>
              <a:t>:</a:t>
            </a:r>
          </a:p>
          <a:p>
            <a:pPr marL="274638" indent="-274638" algn="just">
              <a:buFont typeface="Arial" panose="020B0604020202020204" pitchFamily="34" charset="0"/>
              <a:buChar char="•"/>
            </a:pPr>
            <a:r>
              <a:rPr lang="en-ID" sz="2000" dirty="0" err="1"/>
              <a:t>Jabatan</a:t>
            </a:r>
            <a:r>
              <a:rPr lang="en-ID" sz="2000" dirty="0"/>
              <a:t> </a:t>
            </a:r>
            <a:r>
              <a:rPr lang="en-ID" sz="2000" dirty="0" err="1"/>
              <a:t>apa</a:t>
            </a:r>
            <a:r>
              <a:rPr lang="en-ID" sz="2000" dirty="0"/>
              <a:t> </a:t>
            </a:r>
            <a:r>
              <a:rPr lang="en-ID" sz="2000" dirty="0" err="1"/>
              <a:t>saja</a:t>
            </a:r>
            <a:r>
              <a:rPr lang="en-ID" sz="2000" dirty="0"/>
              <a:t> yang </a:t>
            </a:r>
            <a:r>
              <a:rPr lang="en-ID" sz="2000" dirty="0" err="1"/>
              <a:t>diperlukan</a:t>
            </a:r>
            <a:r>
              <a:rPr lang="en-ID" sz="2000" dirty="0"/>
              <a:t> </a:t>
            </a:r>
          </a:p>
          <a:p>
            <a:pPr marL="274638" indent="-274638" algn="just">
              <a:buFont typeface="Arial" panose="020B0604020202020204" pitchFamily="34" charset="0"/>
              <a:buChar char="•"/>
            </a:pPr>
            <a:r>
              <a:rPr lang="en-ID" sz="2000" dirty="0" err="1"/>
              <a:t>Apa</a:t>
            </a:r>
            <a:r>
              <a:rPr lang="en-ID" sz="2000" dirty="0"/>
              <a:t> </a:t>
            </a:r>
            <a:r>
              <a:rPr lang="en-ID" sz="2000" dirty="0" err="1"/>
              <a:t>tugas</a:t>
            </a:r>
            <a:r>
              <a:rPr lang="en-ID" sz="2000" dirty="0"/>
              <a:t> dan </a:t>
            </a:r>
            <a:r>
              <a:rPr lang="en-ID" sz="2000" dirty="0" err="1"/>
              <a:t>tanggung</a:t>
            </a:r>
            <a:r>
              <a:rPr lang="en-ID" sz="2000" dirty="0"/>
              <a:t> </a:t>
            </a:r>
            <a:r>
              <a:rPr lang="en-ID" sz="2000" dirty="0" err="1"/>
              <a:t>jawab</a:t>
            </a:r>
            <a:r>
              <a:rPr lang="en-ID" sz="2000" dirty="0"/>
              <a:t> </a:t>
            </a:r>
            <a:r>
              <a:rPr lang="en-ID" sz="2000" dirty="0" err="1"/>
              <a:t>setiap</a:t>
            </a:r>
            <a:r>
              <a:rPr lang="en-ID" sz="2000" dirty="0"/>
              <a:t> </a:t>
            </a:r>
            <a:r>
              <a:rPr lang="en-ID" sz="2000" dirty="0" err="1"/>
              <a:t>jabatan</a:t>
            </a:r>
            <a:r>
              <a:rPr lang="en-ID" sz="2000" dirty="0"/>
              <a:t> </a:t>
            </a:r>
          </a:p>
          <a:p>
            <a:pPr marL="274638" indent="-274638" algn="just">
              <a:buFont typeface="Arial" panose="020B0604020202020204" pitchFamily="34" charset="0"/>
              <a:buChar char="•"/>
            </a:pPr>
            <a:r>
              <a:rPr lang="en-ID" sz="2000" dirty="0" err="1"/>
              <a:t>Kompetensi</a:t>
            </a:r>
            <a:r>
              <a:rPr lang="en-ID" sz="2000" dirty="0"/>
              <a:t> yang </a:t>
            </a:r>
            <a:r>
              <a:rPr lang="en-ID" sz="2000" dirty="0" err="1"/>
              <a:t>dibutuhkan</a:t>
            </a:r>
            <a:r>
              <a:rPr lang="en-ID" sz="2000" dirty="0"/>
              <a:t> </a:t>
            </a:r>
          </a:p>
          <a:p>
            <a:pPr marL="274638" indent="-274638" algn="just">
              <a:buFont typeface="Arial" panose="020B0604020202020204" pitchFamily="34" charset="0"/>
              <a:buChar char="•"/>
            </a:pPr>
            <a:r>
              <a:rPr lang="en-ID" sz="2000" dirty="0" err="1"/>
              <a:t>Hubungan</a:t>
            </a:r>
            <a:r>
              <a:rPr lang="en-ID" sz="2000" dirty="0"/>
              <a:t> </a:t>
            </a:r>
            <a:r>
              <a:rPr lang="en-ID" sz="2000" dirty="0" err="1"/>
              <a:t>antar</a:t>
            </a:r>
            <a:r>
              <a:rPr lang="en-ID" sz="2000" dirty="0"/>
              <a:t> </a:t>
            </a:r>
            <a:r>
              <a:rPr lang="en-ID" sz="2000" dirty="0" err="1"/>
              <a:t>jabatan</a:t>
            </a:r>
            <a:r>
              <a:rPr lang="en-ID" sz="2000" dirty="0"/>
              <a:t> </a:t>
            </a:r>
          </a:p>
          <a:p>
            <a:pPr marL="274638" indent="-274638" algn="just">
              <a:buFont typeface="Arial" panose="020B0604020202020204" pitchFamily="34" charset="0"/>
              <a:buChar char="•"/>
            </a:pPr>
            <a:r>
              <a:rPr lang="en-ID" sz="2000" dirty="0" err="1"/>
              <a:t>Siapa</a:t>
            </a:r>
            <a:r>
              <a:rPr lang="en-ID" sz="2000" dirty="0"/>
              <a:t> yang </a:t>
            </a:r>
            <a:r>
              <a:rPr lang="en-ID" sz="2000" dirty="0" err="1"/>
              <a:t>bertanggung</a:t>
            </a:r>
            <a:r>
              <a:rPr lang="en-ID" sz="2000" dirty="0"/>
              <a:t> </a:t>
            </a:r>
            <a:r>
              <a:rPr lang="en-ID" sz="2000" dirty="0" err="1"/>
              <a:t>jawab</a:t>
            </a:r>
            <a:r>
              <a:rPr lang="en-ID" sz="2000" dirty="0"/>
              <a:t> </a:t>
            </a:r>
            <a:r>
              <a:rPr lang="en-ID" sz="2000" dirty="0" err="1"/>
              <a:t>kepada</a:t>
            </a:r>
            <a:r>
              <a:rPr lang="en-ID" sz="2000" dirty="0"/>
              <a:t> </a:t>
            </a:r>
            <a:r>
              <a:rPr lang="en-ID" sz="2000" dirty="0" err="1"/>
              <a:t>siapa</a:t>
            </a:r>
            <a:endParaRPr lang="en-ID" sz="2000" dirty="0"/>
          </a:p>
          <a:p>
            <a:pPr algn="just"/>
            <a:r>
              <a:rPr lang="en-ID" sz="2000" dirty="0"/>
              <a:t> </a:t>
            </a:r>
          </a:p>
          <a:p>
            <a:pPr algn="just"/>
            <a:r>
              <a:rPr lang="en-ID" sz="2000" b="1" dirty="0" err="1"/>
              <a:t>Contoh</a:t>
            </a:r>
            <a:r>
              <a:rPr lang="en-ID" sz="2000" b="1" dirty="0"/>
              <a:t>:</a:t>
            </a:r>
            <a:r>
              <a:rPr lang="en-ID" sz="2000" dirty="0"/>
              <a:t> </a:t>
            </a:r>
            <a:r>
              <a:rPr lang="en-ID" sz="2000" dirty="0" err="1"/>
              <a:t>perusahaan</a:t>
            </a:r>
            <a:r>
              <a:rPr lang="en-ID" sz="2000" dirty="0"/>
              <a:t> </a:t>
            </a:r>
            <a:r>
              <a:rPr lang="en-ID" sz="2000" dirty="0" err="1"/>
              <a:t>baru</a:t>
            </a:r>
            <a:r>
              <a:rPr lang="en-ID" sz="2000" dirty="0"/>
              <a:t> </a:t>
            </a:r>
            <a:r>
              <a:rPr lang="en-ID" sz="2000" dirty="0" err="1"/>
              <a:t>membuka</a:t>
            </a:r>
            <a:r>
              <a:rPr lang="en-ID" sz="2000" dirty="0"/>
              <a:t> unit </a:t>
            </a:r>
            <a:r>
              <a:rPr lang="en-ID" sz="2000" dirty="0" err="1"/>
              <a:t>bisnis</a:t>
            </a:r>
            <a:r>
              <a:rPr lang="en-ID" sz="2000" dirty="0"/>
              <a:t> </a:t>
            </a:r>
            <a:r>
              <a:rPr lang="en-ID" sz="2000" dirty="0" err="1"/>
              <a:t>baru</a:t>
            </a:r>
            <a:r>
              <a:rPr lang="en-ID" sz="2000" dirty="0"/>
              <a:t> dan </a:t>
            </a:r>
            <a:r>
              <a:rPr lang="en-ID" sz="2000" dirty="0" err="1"/>
              <a:t>harus</a:t>
            </a:r>
            <a:r>
              <a:rPr lang="en-ID" sz="2000" dirty="0"/>
              <a:t> </a:t>
            </a:r>
            <a:r>
              <a:rPr lang="en-ID" sz="2000" dirty="0" err="1"/>
              <a:t>menentukan</a:t>
            </a:r>
            <a:r>
              <a:rPr lang="en-ID" sz="2000" dirty="0"/>
              <a:t> </a:t>
            </a:r>
            <a:r>
              <a:rPr lang="en-ID" sz="2000" dirty="0" err="1"/>
              <a:t>jabatan</a:t>
            </a:r>
            <a:r>
              <a:rPr lang="en-ID" sz="2000" dirty="0"/>
              <a:t> yang </a:t>
            </a:r>
            <a:r>
              <a:rPr lang="en-ID" sz="2000" dirty="0" err="1"/>
              <a:t>diperlukan</a:t>
            </a:r>
            <a:r>
              <a:rPr lang="en-ID" sz="2000" dirty="0"/>
              <a:t>.</a:t>
            </a:r>
          </a:p>
        </p:txBody>
      </p:sp>
    </p:spTree>
    <p:extLst>
      <p:ext uri="{BB962C8B-B14F-4D97-AF65-F5344CB8AC3E}">
        <p14:creationId xmlns:p14="http://schemas.microsoft.com/office/powerpoint/2010/main" val="122492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FC86F6-03B8-462C-9989-D5E4F9923B0E}"/>
              </a:ext>
            </a:extLst>
          </p:cNvPr>
          <p:cNvSpPr txBox="1"/>
          <p:nvPr/>
        </p:nvSpPr>
        <p:spPr>
          <a:xfrm>
            <a:off x="539552" y="648395"/>
            <a:ext cx="7920880" cy="4524315"/>
          </a:xfrm>
          <a:prstGeom prst="rect">
            <a:avLst/>
          </a:prstGeom>
          <a:noFill/>
        </p:spPr>
        <p:txBody>
          <a:bodyPr wrap="square">
            <a:spAutoFit/>
          </a:bodyPr>
          <a:lstStyle/>
          <a:p>
            <a:r>
              <a:rPr lang="en-ID" sz="2400" b="1" dirty="0"/>
              <a:t>2. </a:t>
            </a:r>
            <a:r>
              <a:rPr lang="en-ID" sz="2400" b="1" dirty="0" err="1"/>
              <a:t>Terjadi</a:t>
            </a:r>
            <a:r>
              <a:rPr lang="en-ID" sz="2400" b="1" dirty="0"/>
              <a:t> </a:t>
            </a:r>
            <a:r>
              <a:rPr lang="en-ID" sz="2400" b="1" dirty="0" err="1"/>
              <a:t>perubahan</a:t>
            </a:r>
            <a:r>
              <a:rPr lang="en-ID" sz="2400" b="1" dirty="0"/>
              <a:t> </a:t>
            </a:r>
            <a:r>
              <a:rPr lang="en-ID" sz="2400" b="1" dirty="0" err="1"/>
              <a:t>organisasi</a:t>
            </a:r>
            <a:endParaRPr lang="en-ID" sz="2400" b="1" dirty="0"/>
          </a:p>
          <a:p>
            <a:pPr marL="365125"/>
            <a:r>
              <a:rPr lang="en-ID" sz="2400" dirty="0"/>
              <a:t>Job analysis </a:t>
            </a:r>
            <a:r>
              <a:rPr lang="en-ID" sz="2400" dirty="0" err="1"/>
              <a:t>diperlukan</a:t>
            </a:r>
            <a:r>
              <a:rPr lang="en-ID" sz="2400" dirty="0"/>
              <a:t> </a:t>
            </a:r>
            <a:r>
              <a:rPr lang="en-ID" sz="2400" dirty="0" err="1"/>
              <a:t>ketika</a:t>
            </a:r>
            <a:r>
              <a:rPr lang="en-ID" sz="2400" dirty="0"/>
              <a:t> </a:t>
            </a:r>
            <a:r>
              <a:rPr lang="en-ID" sz="2400" dirty="0" err="1"/>
              <a:t>terjadi</a:t>
            </a:r>
            <a:r>
              <a:rPr lang="en-ID" sz="2400" dirty="0"/>
              <a:t>:</a:t>
            </a:r>
          </a:p>
          <a:p>
            <a:endParaRPr lang="en-ID" sz="2400" dirty="0"/>
          </a:p>
          <a:p>
            <a:pPr marL="533400" indent="-258763">
              <a:buFont typeface="Arial" panose="020B0604020202020204" pitchFamily="34" charset="0"/>
              <a:buChar char="•"/>
            </a:pPr>
            <a:r>
              <a:rPr lang="en-ID" sz="2400" dirty="0"/>
              <a:t>Merger </a:t>
            </a:r>
            <a:r>
              <a:rPr lang="en-ID" sz="2400" dirty="0" err="1"/>
              <a:t>atau</a:t>
            </a:r>
            <a:r>
              <a:rPr lang="en-ID" sz="2400" dirty="0"/>
              <a:t> </a:t>
            </a:r>
            <a:r>
              <a:rPr lang="en-ID" sz="2400" dirty="0" err="1"/>
              <a:t>akuisisi</a:t>
            </a:r>
            <a:r>
              <a:rPr lang="en-ID" sz="2400" dirty="0"/>
              <a:t> </a:t>
            </a:r>
          </a:p>
          <a:p>
            <a:pPr marL="533400" indent="-258763">
              <a:buFont typeface="Arial" panose="020B0604020202020204" pitchFamily="34" charset="0"/>
              <a:buChar char="•"/>
            </a:pPr>
            <a:r>
              <a:rPr lang="en-ID" sz="2400" dirty="0" err="1"/>
              <a:t>Restrukturisasi</a:t>
            </a:r>
            <a:r>
              <a:rPr lang="en-ID" sz="2400" dirty="0"/>
              <a:t> </a:t>
            </a:r>
          </a:p>
          <a:p>
            <a:pPr marL="533400" indent="-258763">
              <a:buFont typeface="Arial" panose="020B0604020202020204" pitchFamily="34" charset="0"/>
              <a:buChar char="•"/>
            </a:pPr>
            <a:r>
              <a:rPr lang="en-ID" sz="2400" dirty="0" err="1"/>
              <a:t>Pembentukan</a:t>
            </a:r>
            <a:r>
              <a:rPr lang="en-ID" sz="2400" dirty="0"/>
              <a:t> </a:t>
            </a:r>
            <a:r>
              <a:rPr lang="en-ID" sz="2400" dirty="0" err="1"/>
              <a:t>atau</a:t>
            </a:r>
            <a:r>
              <a:rPr lang="en-ID" sz="2400" dirty="0"/>
              <a:t> </a:t>
            </a:r>
            <a:r>
              <a:rPr lang="en-ID" sz="2400" dirty="0" err="1"/>
              <a:t>penghapusan</a:t>
            </a:r>
            <a:r>
              <a:rPr lang="en-ID" sz="2400" dirty="0"/>
              <a:t> </a:t>
            </a:r>
            <a:r>
              <a:rPr lang="en-ID" sz="2400" dirty="0" err="1"/>
              <a:t>departemen</a:t>
            </a:r>
            <a:r>
              <a:rPr lang="en-ID" sz="2400" dirty="0"/>
              <a:t> </a:t>
            </a:r>
          </a:p>
          <a:p>
            <a:pPr marL="533400" indent="-258763">
              <a:buFont typeface="Arial" panose="020B0604020202020204" pitchFamily="34" charset="0"/>
              <a:buChar char="•"/>
            </a:pPr>
            <a:r>
              <a:rPr lang="en-ID" sz="2400" dirty="0" err="1"/>
              <a:t>Perubahan</a:t>
            </a:r>
            <a:r>
              <a:rPr lang="en-ID" sz="2400" dirty="0"/>
              <a:t> </a:t>
            </a:r>
            <a:r>
              <a:rPr lang="en-ID" sz="2400" dirty="0" err="1"/>
              <a:t>struktur</a:t>
            </a:r>
            <a:r>
              <a:rPr lang="en-ID" sz="2400" dirty="0"/>
              <a:t> </a:t>
            </a:r>
            <a:r>
              <a:rPr lang="en-ID" sz="2400" dirty="0" err="1"/>
              <a:t>organisasi</a:t>
            </a:r>
            <a:r>
              <a:rPr lang="en-ID" sz="2400" dirty="0"/>
              <a:t> </a:t>
            </a:r>
          </a:p>
          <a:p>
            <a:pPr marL="533400" indent="-258763">
              <a:buFont typeface="Arial" panose="020B0604020202020204" pitchFamily="34" charset="0"/>
              <a:buChar char="•"/>
            </a:pPr>
            <a:r>
              <a:rPr lang="en-ID" sz="2400" dirty="0" err="1"/>
              <a:t>Perubahan</a:t>
            </a:r>
            <a:r>
              <a:rPr lang="en-ID" sz="2400" dirty="0"/>
              <a:t> </a:t>
            </a:r>
            <a:r>
              <a:rPr lang="en-ID" sz="2400" dirty="0" err="1"/>
              <a:t>kewenangan</a:t>
            </a:r>
            <a:r>
              <a:rPr lang="en-ID" sz="2400" dirty="0"/>
              <a:t> </a:t>
            </a:r>
            <a:r>
              <a:rPr lang="en-ID" sz="2400" dirty="0" err="1"/>
              <a:t>atau</a:t>
            </a:r>
            <a:r>
              <a:rPr lang="en-ID" sz="2400" dirty="0"/>
              <a:t> </a:t>
            </a:r>
            <a:r>
              <a:rPr lang="en-ID" sz="2400" i="1" dirty="0"/>
              <a:t>reporting line</a:t>
            </a:r>
            <a:r>
              <a:rPr lang="en-ID" sz="2400" dirty="0"/>
              <a:t> </a:t>
            </a:r>
          </a:p>
          <a:p>
            <a:pPr>
              <a:buFont typeface="Arial" panose="020B0604020202020204" pitchFamily="34" charset="0"/>
              <a:buChar char="•"/>
            </a:pPr>
            <a:endParaRPr lang="en-ID" sz="2400" dirty="0"/>
          </a:p>
          <a:p>
            <a:pPr marL="274638"/>
            <a:r>
              <a:rPr lang="en-ID" sz="2400" b="1" dirty="0" err="1"/>
              <a:t>Contoh</a:t>
            </a:r>
            <a:r>
              <a:rPr lang="en-ID" sz="2400" b="1" dirty="0"/>
              <a:t>:</a:t>
            </a:r>
            <a:r>
              <a:rPr lang="en-ID" sz="2400" dirty="0"/>
              <a:t> </a:t>
            </a:r>
            <a:r>
              <a:rPr lang="en-ID" sz="2400" dirty="0" err="1"/>
              <a:t>fungsi</a:t>
            </a:r>
            <a:r>
              <a:rPr lang="en-ID" sz="2400" dirty="0"/>
              <a:t> Finance dan Accounting </a:t>
            </a:r>
            <a:r>
              <a:rPr lang="en-ID" sz="2400" dirty="0" err="1"/>
              <a:t>digabung</a:t>
            </a:r>
            <a:r>
              <a:rPr lang="en-ID" sz="2400" dirty="0"/>
              <a:t>, </a:t>
            </a:r>
            <a:r>
              <a:rPr lang="en-ID" sz="2400" dirty="0" err="1"/>
              <a:t>sehingga</a:t>
            </a:r>
            <a:r>
              <a:rPr lang="en-ID" sz="2400" dirty="0"/>
              <a:t> </a:t>
            </a:r>
            <a:r>
              <a:rPr lang="en-ID" sz="2400" dirty="0" err="1"/>
              <a:t>perlu</a:t>
            </a:r>
            <a:r>
              <a:rPr lang="en-ID" sz="2400" dirty="0"/>
              <a:t> </a:t>
            </a:r>
            <a:r>
              <a:rPr lang="en-ID" sz="2400" dirty="0" err="1"/>
              <a:t>dianalisis</a:t>
            </a:r>
            <a:r>
              <a:rPr lang="en-ID" sz="2400" dirty="0"/>
              <a:t> </a:t>
            </a:r>
            <a:r>
              <a:rPr lang="en-ID" sz="2400" dirty="0" err="1"/>
              <a:t>kembali</a:t>
            </a:r>
            <a:r>
              <a:rPr lang="en-ID" sz="2400" dirty="0"/>
              <a:t> </a:t>
            </a:r>
            <a:r>
              <a:rPr lang="en-ID" sz="2400" dirty="0" err="1"/>
              <a:t>pembagian</a:t>
            </a:r>
            <a:r>
              <a:rPr lang="en-ID" sz="2400" dirty="0"/>
              <a:t> </a:t>
            </a:r>
            <a:r>
              <a:rPr lang="en-ID" sz="2400" dirty="0" err="1"/>
              <a:t>pekerjaan</a:t>
            </a:r>
            <a:r>
              <a:rPr lang="en-ID" sz="2400" dirty="0"/>
              <a:t> dan </a:t>
            </a:r>
            <a:r>
              <a:rPr lang="en-ID" sz="2400" dirty="0" err="1"/>
              <a:t>tanggung</a:t>
            </a:r>
            <a:r>
              <a:rPr lang="en-ID" sz="2400" dirty="0"/>
              <a:t> </a:t>
            </a:r>
            <a:r>
              <a:rPr lang="en-ID" sz="2400" dirty="0" err="1"/>
              <a:t>jawabnya</a:t>
            </a:r>
            <a:r>
              <a:rPr lang="en-ID" sz="2400" dirty="0"/>
              <a:t>.</a:t>
            </a:r>
          </a:p>
        </p:txBody>
      </p:sp>
    </p:spTree>
    <p:extLst>
      <p:ext uri="{BB962C8B-B14F-4D97-AF65-F5344CB8AC3E}">
        <p14:creationId xmlns:p14="http://schemas.microsoft.com/office/powerpoint/2010/main" val="210151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889410-A81C-4A01-ADD8-E47C0076E3CA}"/>
              </a:ext>
            </a:extLst>
          </p:cNvPr>
          <p:cNvSpPr txBox="1"/>
          <p:nvPr/>
        </p:nvSpPr>
        <p:spPr>
          <a:xfrm>
            <a:off x="737828" y="692696"/>
            <a:ext cx="7668344" cy="4893647"/>
          </a:xfrm>
          <a:prstGeom prst="rect">
            <a:avLst/>
          </a:prstGeom>
          <a:noFill/>
        </p:spPr>
        <p:txBody>
          <a:bodyPr wrap="square">
            <a:spAutoFit/>
          </a:bodyPr>
          <a:lstStyle/>
          <a:p>
            <a:r>
              <a:rPr lang="en-ID" sz="2400" b="1" dirty="0"/>
              <a:t>3. </a:t>
            </a:r>
            <a:r>
              <a:rPr lang="en-ID" sz="2400" b="1" dirty="0" err="1"/>
              <a:t>Terjadi</a:t>
            </a:r>
            <a:r>
              <a:rPr lang="en-ID" sz="2400" b="1" dirty="0"/>
              <a:t> </a:t>
            </a:r>
            <a:r>
              <a:rPr lang="en-ID" sz="2400" b="1" dirty="0" err="1"/>
              <a:t>perubahan</a:t>
            </a:r>
            <a:r>
              <a:rPr lang="en-ID" sz="2400" b="1" dirty="0"/>
              <a:t> </a:t>
            </a:r>
            <a:r>
              <a:rPr lang="en-ID" sz="2400" b="1" dirty="0" err="1"/>
              <a:t>teknologi</a:t>
            </a:r>
            <a:r>
              <a:rPr lang="en-ID" sz="2400" b="1" dirty="0"/>
              <a:t> </a:t>
            </a:r>
            <a:r>
              <a:rPr lang="en-ID" sz="2400" b="1" dirty="0" err="1"/>
              <a:t>atau</a:t>
            </a:r>
            <a:r>
              <a:rPr lang="en-ID" sz="2400" b="1" dirty="0"/>
              <a:t> proses </a:t>
            </a:r>
            <a:r>
              <a:rPr lang="en-ID" sz="2400" b="1" dirty="0" err="1"/>
              <a:t>bisnis</a:t>
            </a:r>
            <a:endParaRPr lang="en-ID" sz="2400" b="1" dirty="0"/>
          </a:p>
          <a:p>
            <a:endParaRPr lang="en-ID" sz="2400" b="1" dirty="0"/>
          </a:p>
          <a:p>
            <a:r>
              <a:rPr lang="en-ID" sz="2400" dirty="0" err="1"/>
              <a:t>Teknologi</a:t>
            </a:r>
            <a:r>
              <a:rPr lang="en-ID" sz="2400" dirty="0"/>
              <a:t> </a:t>
            </a:r>
            <a:r>
              <a:rPr lang="en-ID" sz="2400" dirty="0" err="1"/>
              <a:t>dapat</a:t>
            </a:r>
            <a:r>
              <a:rPr lang="en-ID" sz="2400" dirty="0"/>
              <a:t> </a:t>
            </a:r>
            <a:r>
              <a:rPr lang="en-ID" sz="2400" dirty="0" err="1"/>
              <a:t>mengubah</a:t>
            </a:r>
            <a:r>
              <a:rPr lang="en-ID" sz="2400" dirty="0"/>
              <a:t> </a:t>
            </a:r>
            <a:r>
              <a:rPr lang="en-ID" sz="2400" dirty="0" err="1"/>
              <a:t>isi</a:t>
            </a:r>
            <a:r>
              <a:rPr lang="en-ID" sz="2400" dirty="0"/>
              <a:t> </a:t>
            </a:r>
            <a:r>
              <a:rPr lang="en-ID" sz="2400" dirty="0" err="1"/>
              <a:t>pekerjaan</a:t>
            </a:r>
            <a:r>
              <a:rPr lang="en-ID" sz="2400" dirty="0"/>
              <a:t> </a:t>
            </a:r>
            <a:r>
              <a:rPr lang="en-ID" sz="2400" dirty="0" err="1"/>
              <a:t>secara</a:t>
            </a:r>
            <a:r>
              <a:rPr lang="en-ID" sz="2400" dirty="0"/>
              <a:t> </a:t>
            </a:r>
            <a:r>
              <a:rPr lang="en-ID" sz="2400" dirty="0" err="1"/>
              <a:t>signifikan</a:t>
            </a:r>
            <a:r>
              <a:rPr lang="en-ID" sz="2400" dirty="0"/>
              <a:t>.</a:t>
            </a:r>
          </a:p>
          <a:p>
            <a:endParaRPr lang="en-ID" sz="2400" dirty="0"/>
          </a:p>
          <a:p>
            <a:pPr algn="just"/>
            <a:r>
              <a:rPr lang="en-ID" sz="2400" dirty="0" err="1"/>
              <a:t>Misalnya</a:t>
            </a:r>
            <a:r>
              <a:rPr lang="en-ID" sz="2400" dirty="0"/>
              <a:t>, </a:t>
            </a:r>
            <a:r>
              <a:rPr lang="en-ID" sz="2400" dirty="0" err="1"/>
              <a:t>pekerjaan</a:t>
            </a:r>
            <a:r>
              <a:rPr lang="en-ID" sz="2400" dirty="0"/>
              <a:t> yang </a:t>
            </a:r>
            <a:r>
              <a:rPr lang="en-ID" sz="2400" dirty="0" err="1"/>
              <a:t>sebelumnya</a:t>
            </a:r>
            <a:r>
              <a:rPr lang="en-ID" sz="2400" dirty="0"/>
              <a:t> </a:t>
            </a:r>
            <a:r>
              <a:rPr lang="en-ID" sz="2400" dirty="0" err="1"/>
              <a:t>membutuhkan</a:t>
            </a:r>
            <a:r>
              <a:rPr lang="en-ID" sz="2400" dirty="0"/>
              <a:t> 5 </a:t>
            </a:r>
            <a:r>
              <a:rPr lang="en-ID" sz="2400" dirty="0" err="1"/>
              <a:t>aktivitas</a:t>
            </a:r>
            <a:r>
              <a:rPr lang="en-ID" sz="2400" dirty="0"/>
              <a:t> manual </a:t>
            </a:r>
            <a:r>
              <a:rPr lang="en-ID" sz="2400" dirty="0" err="1"/>
              <a:t>sekarang</a:t>
            </a:r>
            <a:r>
              <a:rPr lang="en-ID" sz="2400" dirty="0"/>
              <a:t> </a:t>
            </a:r>
            <a:r>
              <a:rPr lang="en-ID" sz="2400" dirty="0" err="1"/>
              <a:t>menggunakan</a:t>
            </a:r>
            <a:r>
              <a:rPr lang="en-ID" sz="2400" dirty="0"/>
              <a:t> </a:t>
            </a:r>
            <a:r>
              <a:rPr lang="en-ID" sz="2400" dirty="0" err="1"/>
              <a:t>sistem</a:t>
            </a:r>
            <a:r>
              <a:rPr lang="en-ID" sz="2400" dirty="0"/>
              <a:t> </a:t>
            </a:r>
            <a:r>
              <a:rPr lang="en-ID" sz="2400" dirty="0" err="1"/>
              <a:t>otomatis</a:t>
            </a:r>
            <a:r>
              <a:rPr lang="en-ID" sz="2400" dirty="0"/>
              <a:t>. </a:t>
            </a:r>
            <a:r>
              <a:rPr lang="en-ID" sz="2400" dirty="0" err="1"/>
              <a:t>Maka</a:t>
            </a:r>
            <a:r>
              <a:rPr lang="en-ID" sz="2400" dirty="0"/>
              <a:t> </a:t>
            </a:r>
            <a:r>
              <a:rPr lang="en-ID" sz="2400" dirty="0" err="1"/>
              <a:t>perusahaan</a:t>
            </a:r>
            <a:r>
              <a:rPr lang="en-ID" sz="2400" dirty="0"/>
              <a:t> </a:t>
            </a:r>
            <a:r>
              <a:rPr lang="en-ID" sz="2400" dirty="0" err="1"/>
              <a:t>perlu</a:t>
            </a:r>
            <a:r>
              <a:rPr lang="en-ID" sz="2400" dirty="0"/>
              <a:t> </a:t>
            </a:r>
            <a:r>
              <a:rPr lang="en-ID" sz="2400" dirty="0" err="1"/>
              <a:t>mengevaluasi</a:t>
            </a:r>
            <a:r>
              <a:rPr lang="en-ID" sz="2400" dirty="0"/>
              <a:t>:</a:t>
            </a:r>
          </a:p>
          <a:p>
            <a:pPr marL="274638" indent="-274638" algn="just">
              <a:buFont typeface="Arial" panose="020B0604020202020204" pitchFamily="34" charset="0"/>
              <a:buChar char="•"/>
            </a:pPr>
            <a:r>
              <a:rPr lang="en-ID" sz="2400" dirty="0" err="1"/>
              <a:t>Tugas</a:t>
            </a:r>
            <a:r>
              <a:rPr lang="en-ID" sz="2400" dirty="0"/>
              <a:t> yang </a:t>
            </a:r>
            <a:r>
              <a:rPr lang="en-ID" sz="2400" dirty="0" err="1"/>
              <a:t>berubah</a:t>
            </a:r>
            <a:r>
              <a:rPr lang="en-ID" sz="2400" dirty="0"/>
              <a:t> </a:t>
            </a:r>
          </a:p>
          <a:p>
            <a:pPr marL="274638" indent="-274638" algn="just">
              <a:buFont typeface="Arial" panose="020B0604020202020204" pitchFamily="34" charset="0"/>
              <a:buChar char="•"/>
            </a:pPr>
            <a:r>
              <a:rPr lang="en-ID" sz="2400" dirty="0" err="1"/>
              <a:t>Kompetensi</a:t>
            </a:r>
            <a:r>
              <a:rPr lang="en-ID" sz="2400" dirty="0"/>
              <a:t> </a:t>
            </a:r>
            <a:r>
              <a:rPr lang="en-ID" sz="2400" dirty="0" err="1"/>
              <a:t>baru</a:t>
            </a:r>
            <a:r>
              <a:rPr lang="en-ID" sz="2400" dirty="0"/>
              <a:t> </a:t>
            </a:r>
          </a:p>
          <a:p>
            <a:pPr marL="274638" indent="-274638" algn="just">
              <a:buFont typeface="Arial" panose="020B0604020202020204" pitchFamily="34" charset="0"/>
              <a:buChar char="•"/>
            </a:pPr>
            <a:r>
              <a:rPr lang="en-ID" sz="2400" dirty="0" err="1"/>
              <a:t>Tanggung</a:t>
            </a:r>
            <a:r>
              <a:rPr lang="en-ID" sz="2400" dirty="0"/>
              <a:t> </a:t>
            </a:r>
            <a:r>
              <a:rPr lang="en-ID" sz="2400" dirty="0" err="1"/>
              <a:t>jawab</a:t>
            </a:r>
            <a:r>
              <a:rPr lang="en-ID" sz="2400" dirty="0"/>
              <a:t> </a:t>
            </a:r>
            <a:r>
              <a:rPr lang="en-ID" sz="2400" dirty="0" err="1"/>
              <a:t>baru</a:t>
            </a:r>
            <a:r>
              <a:rPr lang="en-ID" sz="2400" dirty="0"/>
              <a:t> </a:t>
            </a:r>
          </a:p>
          <a:p>
            <a:pPr marL="274638" indent="-274638" algn="just">
              <a:buFont typeface="Arial" panose="020B0604020202020204" pitchFamily="34" charset="0"/>
              <a:buChar char="•"/>
            </a:pPr>
            <a:r>
              <a:rPr lang="en-ID" sz="2400" dirty="0" err="1"/>
              <a:t>Aktivitas</a:t>
            </a:r>
            <a:r>
              <a:rPr lang="en-ID" sz="2400" dirty="0"/>
              <a:t> yang </a:t>
            </a:r>
            <a:r>
              <a:rPr lang="en-ID" sz="2400" dirty="0" err="1"/>
              <a:t>sudah</a:t>
            </a:r>
            <a:r>
              <a:rPr lang="en-ID" sz="2400" dirty="0"/>
              <a:t> </a:t>
            </a:r>
            <a:r>
              <a:rPr lang="en-ID" sz="2400" dirty="0" err="1"/>
              <a:t>tidak</a:t>
            </a:r>
            <a:r>
              <a:rPr lang="en-ID" sz="2400" dirty="0"/>
              <a:t> </a:t>
            </a:r>
            <a:r>
              <a:rPr lang="en-ID" sz="2400" dirty="0" err="1"/>
              <a:t>diperlukan</a:t>
            </a:r>
            <a:endParaRPr lang="en-ID" sz="2400" dirty="0"/>
          </a:p>
        </p:txBody>
      </p:sp>
    </p:spTree>
    <p:extLst>
      <p:ext uri="{BB962C8B-B14F-4D97-AF65-F5344CB8AC3E}">
        <p14:creationId xmlns:p14="http://schemas.microsoft.com/office/powerpoint/2010/main" val="4169588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5B0296-CE9F-4731-B6CE-02FAEC7B7527}"/>
              </a:ext>
            </a:extLst>
          </p:cNvPr>
          <p:cNvSpPr txBox="1"/>
          <p:nvPr/>
        </p:nvSpPr>
        <p:spPr>
          <a:xfrm>
            <a:off x="395536" y="908720"/>
            <a:ext cx="8604448" cy="4524315"/>
          </a:xfrm>
          <a:prstGeom prst="rect">
            <a:avLst/>
          </a:prstGeom>
          <a:noFill/>
        </p:spPr>
        <p:txBody>
          <a:bodyPr wrap="square">
            <a:spAutoFit/>
          </a:bodyPr>
          <a:lstStyle/>
          <a:p>
            <a:r>
              <a:rPr lang="en-ID" sz="2400" b="1" dirty="0"/>
              <a:t>4. </a:t>
            </a:r>
            <a:r>
              <a:rPr lang="en-ID" sz="2400" b="1" dirty="0" err="1"/>
              <a:t>Terjadi</a:t>
            </a:r>
            <a:r>
              <a:rPr lang="en-ID" sz="2400" b="1" dirty="0"/>
              <a:t> </a:t>
            </a:r>
            <a:r>
              <a:rPr lang="en-ID" sz="2400" b="1" dirty="0" err="1"/>
              <a:t>perubahan</a:t>
            </a:r>
            <a:r>
              <a:rPr lang="en-ID" sz="2400" b="1" dirty="0"/>
              <a:t> </a:t>
            </a:r>
            <a:r>
              <a:rPr lang="en-ID" sz="2400" b="1" dirty="0" err="1"/>
              <a:t>jumlah</a:t>
            </a:r>
            <a:r>
              <a:rPr lang="en-ID" sz="2400" b="1" dirty="0"/>
              <a:t> </a:t>
            </a:r>
            <a:r>
              <a:rPr lang="en-ID" sz="2400" b="1" dirty="0" err="1"/>
              <a:t>atau</a:t>
            </a:r>
            <a:r>
              <a:rPr lang="en-ID" sz="2400" b="1" dirty="0"/>
              <a:t> </a:t>
            </a:r>
            <a:r>
              <a:rPr lang="en-ID" sz="2400" b="1" dirty="0" err="1"/>
              <a:t>komposisi</a:t>
            </a:r>
            <a:r>
              <a:rPr lang="en-ID" sz="2400" b="1" dirty="0"/>
              <a:t> </a:t>
            </a:r>
            <a:r>
              <a:rPr lang="en-ID" sz="2400" b="1" dirty="0" err="1"/>
              <a:t>tenaga</a:t>
            </a:r>
            <a:r>
              <a:rPr lang="en-ID" sz="2400" b="1" dirty="0"/>
              <a:t> </a:t>
            </a:r>
            <a:r>
              <a:rPr lang="en-ID" sz="2400" b="1" dirty="0" err="1"/>
              <a:t>kerja</a:t>
            </a:r>
            <a:endParaRPr lang="en-ID" sz="2400" b="1" dirty="0"/>
          </a:p>
          <a:p>
            <a:endParaRPr lang="en-ID" sz="2400" b="1" dirty="0"/>
          </a:p>
          <a:p>
            <a:pPr marL="625475" indent="-260350"/>
            <a:r>
              <a:rPr lang="en-ID" sz="2400" dirty="0" err="1"/>
              <a:t>Misalnya</a:t>
            </a:r>
            <a:r>
              <a:rPr lang="en-ID" sz="2400" dirty="0"/>
              <a:t> </a:t>
            </a:r>
            <a:r>
              <a:rPr lang="en-ID" sz="2400" dirty="0" err="1"/>
              <a:t>perusahaan</a:t>
            </a:r>
            <a:r>
              <a:rPr lang="en-ID" sz="2400" dirty="0"/>
              <a:t> </a:t>
            </a:r>
            <a:r>
              <a:rPr lang="en-ID" sz="2400" dirty="0" err="1"/>
              <a:t>mengalami</a:t>
            </a:r>
            <a:r>
              <a:rPr lang="en-ID" sz="2400" dirty="0"/>
              <a:t>:</a:t>
            </a:r>
          </a:p>
          <a:p>
            <a:pPr marL="625475" indent="-260350">
              <a:buFont typeface="Arial" panose="020B0604020202020204" pitchFamily="34" charset="0"/>
              <a:buChar char="•"/>
            </a:pPr>
            <a:r>
              <a:rPr lang="en-ID" sz="2400" dirty="0" err="1"/>
              <a:t>Pertumbuhan</a:t>
            </a:r>
            <a:r>
              <a:rPr lang="en-ID" sz="2400" dirty="0"/>
              <a:t> </a:t>
            </a:r>
            <a:r>
              <a:rPr lang="en-ID" sz="2400" dirty="0" err="1"/>
              <a:t>karyawan</a:t>
            </a:r>
            <a:r>
              <a:rPr lang="en-ID" sz="2400" dirty="0"/>
              <a:t> yang </a:t>
            </a:r>
            <a:r>
              <a:rPr lang="en-ID" sz="2400" dirty="0" err="1"/>
              <a:t>cepat</a:t>
            </a:r>
            <a:r>
              <a:rPr lang="en-ID" sz="2400" dirty="0"/>
              <a:t> </a:t>
            </a:r>
          </a:p>
          <a:p>
            <a:pPr marL="625475" indent="-260350">
              <a:buFont typeface="Arial" panose="020B0604020202020204" pitchFamily="34" charset="0"/>
              <a:buChar char="•"/>
            </a:pPr>
            <a:r>
              <a:rPr lang="en-ID" sz="2400" dirty="0" err="1"/>
              <a:t>Pengurangan</a:t>
            </a:r>
            <a:r>
              <a:rPr lang="en-ID" sz="2400" dirty="0"/>
              <a:t> </a:t>
            </a:r>
            <a:r>
              <a:rPr lang="en-ID" sz="2400" dirty="0" err="1"/>
              <a:t>tenaga</a:t>
            </a:r>
            <a:r>
              <a:rPr lang="en-ID" sz="2400" dirty="0"/>
              <a:t> </a:t>
            </a:r>
            <a:r>
              <a:rPr lang="en-ID" sz="2400" dirty="0" err="1"/>
              <a:t>kerja</a:t>
            </a:r>
            <a:r>
              <a:rPr lang="en-ID" sz="2400" dirty="0"/>
              <a:t> </a:t>
            </a:r>
          </a:p>
          <a:p>
            <a:pPr marL="625475" indent="-260350">
              <a:buFont typeface="Arial" panose="020B0604020202020204" pitchFamily="34" charset="0"/>
              <a:buChar char="•"/>
            </a:pPr>
            <a:r>
              <a:rPr lang="en-ID" sz="2400" i="1" dirty="0"/>
              <a:t>Workforce planning</a:t>
            </a:r>
            <a:r>
              <a:rPr lang="en-ID" sz="2400" dirty="0"/>
              <a:t> </a:t>
            </a:r>
          </a:p>
          <a:p>
            <a:pPr marL="625475" indent="-260350">
              <a:buFont typeface="Arial" panose="020B0604020202020204" pitchFamily="34" charset="0"/>
              <a:buChar char="•"/>
            </a:pPr>
            <a:r>
              <a:rPr lang="en-ID" sz="2400" dirty="0" err="1"/>
              <a:t>Penambahan</a:t>
            </a:r>
            <a:r>
              <a:rPr lang="en-ID" sz="2400" dirty="0"/>
              <a:t> </a:t>
            </a:r>
            <a:r>
              <a:rPr lang="en-ID" sz="2400" dirty="0" err="1"/>
              <a:t>posisi</a:t>
            </a:r>
            <a:r>
              <a:rPr lang="en-ID" sz="2400" dirty="0"/>
              <a:t> </a:t>
            </a:r>
            <a:r>
              <a:rPr lang="en-ID" sz="2400" dirty="0" err="1"/>
              <a:t>baru</a:t>
            </a:r>
            <a:r>
              <a:rPr lang="en-ID" sz="2400" dirty="0"/>
              <a:t> </a:t>
            </a:r>
          </a:p>
          <a:p>
            <a:pPr marL="625475" indent="-260350">
              <a:buFont typeface="Arial" panose="020B0604020202020204" pitchFamily="34" charset="0"/>
              <a:buChar char="•"/>
            </a:pPr>
            <a:r>
              <a:rPr lang="en-ID" sz="2400" dirty="0" err="1"/>
              <a:t>Penggabungan</a:t>
            </a:r>
            <a:r>
              <a:rPr lang="en-ID" sz="2400" dirty="0"/>
              <a:t> </a:t>
            </a:r>
            <a:r>
              <a:rPr lang="en-ID" sz="2400" dirty="0" err="1"/>
              <a:t>beberapa</a:t>
            </a:r>
            <a:r>
              <a:rPr lang="en-ID" sz="2400" dirty="0"/>
              <a:t> </a:t>
            </a:r>
            <a:r>
              <a:rPr lang="en-ID" sz="2400" dirty="0" err="1"/>
              <a:t>pekerjaan</a:t>
            </a:r>
            <a:r>
              <a:rPr lang="en-ID" sz="2400" dirty="0"/>
              <a:t> </a:t>
            </a:r>
          </a:p>
          <a:p>
            <a:endParaRPr lang="en-ID" sz="2400" dirty="0"/>
          </a:p>
          <a:p>
            <a:pPr marL="365125"/>
            <a:r>
              <a:rPr lang="en-ID" sz="2400" dirty="0"/>
              <a:t>Job analysis </a:t>
            </a:r>
            <a:r>
              <a:rPr lang="en-ID" sz="2400" dirty="0" err="1"/>
              <a:t>membantu</a:t>
            </a:r>
            <a:r>
              <a:rPr lang="en-ID" sz="2400" dirty="0"/>
              <a:t> </a:t>
            </a:r>
            <a:r>
              <a:rPr lang="en-ID" sz="2400" dirty="0" err="1"/>
              <a:t>menentukan</a:t>
            </a:r>
            <a:r>
              <a:rPr lang="en-ID" sz="2400" dirty="0"/>
              <a:t> </a:t>
            </a:r>
            <a:r>
              <a:rPr lang="en-ID" sz="2400" dirty="0" err="1"/>
              <a:t>apakah</a:t>
            </a:r>
            <a:r>
              <a:rPr lang="en-ID" sz="2400" dirty="0"/>
              <a:t> </a:t>
            </a:r>
            <a:r>
              <a:rPr lang="en-ID" sz="2400" dirty="0" err="1"/>
              <a:t>suatu</a:t>
            </a:r>
            <a:r>
              <a:rPr lang="en-ID" sz="2400" dirty="0"/>
              <a:t> </a:t>
            </a:r>
            <a:r>
              <a:rPr lang="en-ID" sz="2400" dirty="0" err="1"/>
              <a:t>pekerjaan</a:t>
            </a:r>
            <a:r>
              <a:rPr lang="en-ID" sz="2400" dirty="0"/>
              <a:t> </a:t>
            </a:r>
            <a:r>
              <a:rPr lang="en-ID" sz="2400" b="1" dirty="0" err="1"/>
              <a:t>masih</a:t>
            </a:r>
            <a:r>
              <a:rPr lang="en-ID" sz="2400" b="1" dirty="0"/>
              <a:t> </a:t>
            </a:r>
            <a:r>
              <a:rPr lang="en-ID" sz="2400" b="1" dirty="0" err="1"/>
              <a:t>diperlukan</a:t>
            </a:r>
            <a:r>
              <a:rPr lang="en-ID" sz="2400" b="1" dirty="0"/>
              <a:t>, </a:t>
            </a:r>
            <a:r>
              <a:rPr lang="en-ID" sz="2400" b="1" dirty="0" err="1"/>
              <a:t>perlu</a:t>
            </a:r>
            <a:r>
              <a:rPr lang="en-ID" sz="2400" b="1" dirty="0"/>
              <a:t> </a:t>
            </a:r>
            <a:r>
              <a:rPr lang="en-ID" sz="2400" b="1" dirty="0" err="1"/>
              <a:t>digabung</a:t>
            </a:r>
            <a:r>
              <a:rPr lang="en-ID" sz="2400" b="1" dirty="0"/>
              <a:t>, </a:t>
            </a:r>
            <a:r>
              <a:rPr lang="en-ID" sz="2400" b="1" dirty="0" err="1"/>
              <a:t>atau</a:t>
            </a:r>
            <a:r>
              <a:rPr lang="en-ID" sz="2400" b="1" dirty="0"/>
              <a:t> </a:t>
            </a:r>
            <a:r>
              <a:rPr lang="en-ID" sz="2400" b="1" dirty="0" err="1"/>
              <a:t>perlu</a:t>
            </a:r>
            <a:r>
              <a:rPr lang="en-ID" sz="2400" b="1" dirty="0"/>
              <a:t> </a:t>
            </a:r>
            <a:r>
              <a:rPr lang="en-ID" sz="2400" b="1" dirty="0" err="1"/>
              <a:t>dibuat</a:t>
            </a:r>
            <a:r>
              <a:rPr lang="en-ID" sz="2400" b="1" dirty="0"/>
              <a:t> </a:t>
            </a:r>
            <a:r>
              <a:rPr lang="en-ID" sz="2400" b="1" dirty="0" err="1"/>
              <a:t>menjadi</a:t>
            </a:r>
            <a:r>
              <a:rPr lang="en-ID" sz="2400" b="1" dirty="0"/>
              <a:t> </a:t>
            </a:r>
            <a:r>
              <a:rPr lang="en-ID" sz="2400" b="1" dirty="0" err="1"/>
              <a:t>jabatan</a:t>
            </a:r>
            <a:r>
              <a:rPr lang="en-ID" sz="2400" b="1" dirty="0"/>
              <a:t> </a:t>
            </a:r>
            <a:r>
              <a:rPr lang="en-ID" sz="2400" b="1" dirty="0" err="1"/>
              <a:t>baru</a:t>
            </a:r>
            <a:r>
              <a:rPr lang="en-ID" sz="2400" dirty="0"/>
              <a:t>.</a:t>
            </a:r>
          </a:p>
        </p:txBody>
      </p:sp>
    </p:spTree>
    <p:extLst>
      <p:ext uri="{BB962C8B-B14F-4D97-AF65-F5344CB8AC3E}">
        <p14:creationId xmlns:p14="http://schemas.microsoft.com/office/powerpoint/2010/main" val="2396524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557CF93-292B-4327-954C-CA790434C618}"/>
              </a:ext>
            </a:extLst>
          </p:cNvPr>
          <p:cNvSpPr txBox="1"/>
          <p:nvPr/>
        </p:nvSpPr>
        <p:spPr>
          <a:xfrm>
            <a:off x="159688" y="764704"/>
            <a:ext cx="8856984" cy="1938992"/>
          </a:xfrm>
          <a:prstGeom prst="rect">
            <a:avLst/>
          </a:prstGeom>
          <a:noFill/>
        </p:spPr>
        <p:txBody>
          <a:bodyPr wrap="square">
            <a:spAutoFit/>
          </a:bodyPr>
          <a:lstStyle/>
          <a:p>
            <a:r>
              <a:rPr lang="en-ID" sz="2000" b="1" dirty="0"/>
              <a:t>5. </a:t>
            </a:r>
            <a:r>
              <a:rPr lang="en-ID" sz="2000" b="1" dirty="0" err="1"/>
              <a:t>Saat</a:t>
            </a:r>
            <a:r>
              <a:rPr lang="en-ID" sz="2000" b="1" dirty="0"/>
              <a:t> </a:t>
            </a:r>
            <a:r>
              <a:rPr lang="en-ID" sz="2000" b="1" dirty="0" err="1"/>
              <a:t>perusahaan</a:t>
            </a:r>
            <a:r>
              <a:rPr lang="en-ID" sz="2000" b="1" dirty="0"/>
              <a:t> </a:t>
            </a:r>
            <a:r>
              <a:rPr lang="en-ID" sz="2000" b="1" dirty="0" err="1"/>
              <a:t>membangun</a:t>
            </a:r>
            <a:r>
              <a:rPr lang="en-ID" sz="2000" b="1" dirty="0"/>
              <a:t> </a:t>
            </a:r>
            <a:r>
              <a:rPr lang="en-ID" sz="2000" b="1" dirty="0" err="1"/>
              <a:t>atau</a:t>
            </a:r>
            <a:r>
              <a:rPr lang="en-ID" sz="2000" b="1" dirty="0"/>
              <a:t> </a:t>
            </a:r>
            <a:r>
              <a:rPr lang="en-ID" sz="2000" b="1" dirty="0" err="1"/>
              <a:t>memperbaiki</a:t>
            </a:r>
            <a:r>
              <a:rPr lang="en-ID" sz="2000" b="1" dirty="0"/>
              <a:t> </a:t>
            </a:r>
            <a:r>
              <a:rPr lang="en-ID" sz="2000" b="1" dirty="0" err="1"/>
              <a:t>sistem</a:t>
            </a:r>
            <a:r>
              <a:rPr lang="en-ID" sz="2000" b="1" dirty="0"/>
              <a:t> </a:t>
            </a:r>
            <a:r>
              <a:rPr lang="en-ID" sz="2000" b="1" dirty="0" err="1"/>
              <a:t>remunerasi</a:t>
            </a:r>
            <a:endParaRPr lang="en-ID" sz="2000" b="1" dirty="0"/>
          </a:p>
          <a:p>
            <a:pPr marL="365125"/>
            <a:r>
              <a:rPr lang="en-ID" sz="2000" dirty="0" err="1"/>
              <a:t>Ini</a:t>
            </a:r>
            <a:r>
              <a:rPr lang="en-ID" sz="2000" dirty="0"/>
              <a:t> sangat </a:t>
            </a:r>
            <a:r>
              <a:rPr lang="en-ID" sz="2000" dirty="0" err="1"/>
              <a:t>penting.Job</a:t>
            </a:r>
            <a:r>
              <a:rPr lang="en-ID" sz="2000" dirty="0"/>
              <a:t> analysis </a:t>
            </a:r>
            <a:r>
              <a:rPr lang="en-ID" sz="2000" dirty="0" err="1"/>
              <a:t>menjadi</a:t>
            </a:r>
            <a:r>
              <a:rPr lang="en-ID" sz="2000" dirty="0"/>
              <a:t> </a:t>
            </a:r>
            <a:r>
              <a:rPr lang="en-ID" sz="2000" dirty="0" err="1"/>
              <a:t>dasar</a:t>
            </a:r>
            <a:r>
              <a:rPr lang="en-ID" sz="2000" dirty="0"/>
              <a:t> </a:t>
            </a:r>
            <a:r>
              <a:rPr lang="en-ID" sz="2000" dirty="0" err="1"/>
              <a:t>untuk</a:t>
            </a:r>
            <a:r>
              <a:rPr lang="en-ID" sz="2000" dirty="0"/>
              <a:t> </a:t>
            </a:r>
            <a:r>
              <a:rPr lang="en-ID" sz="2000" dirty="0" err="1"/>
              <a:t>menentukan</a:t>
            </a:r>
            <a:r>
              <a:rPr lang="en-ID" sz="2000" dirty="0"/>
              <a:t>:</a:t>
            </a:r>
          </a:p>
          <a:p>
            <a:pPr marL="365125"/>
            <a:br>
              <a:rPr lang="en-ID" sz="2000" dirty="0"/>
            </a:br>
            <a:r>
              <a:rPr lang="en-ID" sz="2000" b="1" dirty="0"/>
              <a:t>Job Description → Job Evaluation → Job Grade → Salary Structure</a:t>
            </a:r>
            <a:endParaRPr lang="en-ID" sz="2000" dirty="0"/>
          </a:p>
          <a:p>
            <a:pPr marL="365125"/>
            <a:r>
              <a:rPr lang="en-ID" sz="2000" dirty="0"/>
              <a:t>Perusahaan </a:t>
            </a:r>
            <a:r>
              <a:rPr lang="en-ID" sz="2000" dirty="0" err="1"/>
              <a:t>perlu</a:t>
            </a:r>
            <a:r>
              <a:rPr lang="en-ID" sz="2000" dirty="0"/>
              <a:t> </a:t>
            </a:r>
            <a:r>
              <a:rPr lang="en-ID" sz="2000" dirty="0" err="1"/>
              <a:t>mengetahui</a:t>
            </a:r>
            <a:r>
              <a:rPr lang="en-ID" sz="2000" dirty="0"/>
              <a:t> </a:t>
            </a:r>
            <a:r>
              <a:rPr lang="en-ID" sz="2000" b="1" dirty="0" err="1"/>
              <a:t>nilai</a:t>
            </a:r>
            <a:r>
              <a:rPr lang="en-ID" sz="2000" b="1" dirty="0"/>
              <a:t> </a:t>
            </a:r>
            <a:r>
              <a:rPr lang="en-ID" sz="2000" b="1" dirty="0" err="1"/>
              <a:t>relatif</a:t>
            </a:r>
            <a:r>
              <a:rPr lang="en-ID" sz="2000" b="1" dirty="0"/>
              <a:t> </a:t>
            </a:r>
            <a:r>
              <a:rPr lang="en-ID" sz="2000" b="1" dirty="0" err="1"/>
              <a:t>suatu</a:t>
            </a:r>
            <a:r>
              <a:rPr lang="en-ID" sz="2000" b="1" dirty="0"/>
              <a:t> </a:t>
            </a:r>
            <a:r>
              <a:rPr lang="en-ID" sz="2000" b="1" dirty="0" err="1"/>
              <a:t>pekerjaan</a:t>
            </a:r>
            <a:r>
              <a:rPr lang="en-ID" sz="2000" dirty="0"/>
              <a:t> </a:t>
            </a:r>
            <a:r>
              <a:rPr lang="en-ID" sz="2000" dirty="0" err="1"/>
              <a:t>sebelum</a:t>
            </a:r>
            <a:r>
              <a:rPr lang="en-ID" sz="2000" dirty="0"/>
              <a:t> </a:t>
            </a:r>
            <a:r>
              <a:rPr lang="en-ID" sz="2000" dirty="0" err="1"/>
              <a:t>menentukan</a:t>
            </a:r>
            <a:r>
              <a:rPr lang="en-ID" sz="2000" dirty="0"/>
              <a:t> </a:t>
            </a:r>
            <a:r>
              <a:rPr lang="en-ID" sz="2000" i="1" dirty="0"/>
              <a:t>grade</a:t>
            </a:r>
            <a:r>
              <a:rPr lang="en-ID" sz="2000" dirty="0"/>
              <a:t> dan </a:t>
            </a:r>
            <a:r>
              <a:rPr lang="en-ID" sz="2000" dirty="0" err="1"/>
              <a:t>rentang</a:t>
            </a:r>
            <a:r>
              <a:rPr lang="en-ID" sz="2000" dirty="0"/>
              <a:t> </a:t>
            </a:r>
            <a:r>
              <a:rPr lang="en-ID" sz="2000" dirty="0" err="1"/>
              <a:t>gajinya</a:t>
            </a:r>
            <a:r>
              <a:rPr lang="en-ID" sz="2000" dirty="0"/>
              <a:t>.</a:t>
            </a:r>
          </a:p>
        </p:txBody>
      </p:sp>
      <p:sp>
        <p:nvSpPr>
          <p:cNvPr id="8" name="TextBox 7">
            <a:extLst>
              <a:ext uri="{FF2B5EF4-FFF2-40B4-BE49-F238E27FC236}">
                <a16:creationId xmlns:a16="http://schemas.microsoft.com/office/drawing/2014/main" id="{1032FBC4-DF9C-4B9A-BD17-FBDC499ACFAF}"/>
              </a:ext>
            </a:extLst>
          </p:cNvPr>
          <p:cNvSpPr txBox="1"/>
          <p:nvPr/>
        </p:nvSpPr>
        <p:spPr>
          <a:xfrm>
            <a:off x="214144" y="2852936"/>
            <a:ext cx="8388424" cy="3785652"/>
          </a:xfrm>
          <a:prstGeom prst="rect">
            <a:avLst/>
          </a:prstGeom>
          <a:noFill/>
        </p:spPr>
        <p:txBody>
          <a:bodyPr wrap="square">
            <a:spAutoFit/>
          </a:bodyPr>
          <a:lstStyle/>
          <a:p>
            <a:r>
              <a:rPr lang="en-ID" sz="2000" b="1" dirty="0"/>
              <a:t>6. </a:t>
            </a:r>
            <a:r>
              <a:rPr lang="en-ID" sz="2000" b="1" dirty="0" err="1"/>
              <a:t>Saat</a:t>
            </a:r>
            <a:r>
              <a:rPr lang="en-ID" sz="2000" b="1" dirty="0"/>
              <a:t> </a:t>
            </a:r>
            <a:r>
              <a:rPr lang="en-ID" sz="2000" b="1" dirty="0" err="1"/>
              <a:t>menyusun</a:t>
            </a:r>
            <a:r>
              <a:rPr lang="en-ID" sz="2000" b="1" dirty="0"/>
              <a:t> </a:t>
            </a:r>
            <a:r>
              <a:rPr lang="en-ID" sz="2000" b="1" dirty="0" err="1"/>
              <a:t>sistem</a:t>
            </a:r>
            <a:r>
              <a:rPr lang="en-ID" sz="2000" b="1" dirty="0"/>
              <a:t> </a:t>
            </a:r>
            <a:r>
              <a:rPr lang="en-ID" sz="2000" b="1" dirty="0" err="1"/>
              <a:t>rekrutmen</a:t>
            </a:r>
            <a:r>
              <a:rPr lang="en-ID" sz="2000" b="1" dirty="0"/>
              <a:t> dan </a:t>
            </a:r>
            <a:r>
              <a:rPr lang="en-ID" sz="2000" b="1" dirty="0" err="1"/>
              <a:t>seleksi</a:t>
            </a:r>
            <a:endParaRPr lang="en-ID" sz="2000" b="1" dirty="0"/>
          </a:p>
          <a:p>
            <a:pPr marL="365125"/>
            <a:r>
              <a:rPr lang="en-ID" sz="2000" dirty="0"/>
              <a:t>Job analysis </a:t>
            </a:r>
            <a:r>
              <a:rPr lang="en-ID" sz="2000" dirty="0" err="1"/>
              <a:t>membantu</a:t>
            </a:r>
            <a:r>
              <a:rPr lang="en-ID" sz="2000" dirty="0"/>
              <a:t> HR </a:t>
            </a:r>
            <a:r>
              <a:rPr lang="en-ID" sz="2000" dirty="0" err="1"/>
              <a:t>menentukan</a:t>
            </a:r>
            <a:r>
              <a:rPr lang="en-ID" sz="2000" dirty="0"/>
              <a:t>:</a:t>
            </a:r>
          </a:p>
          <a:p>
            <a:pPr marL="365125"/>
            <a:endParaRPr lang="en-ID" sz="2000" dirty="0"/>
          </a:p>
          <a:p>
            <a:pPr marL="533400" indent="-168275">
              <a:buFont typeface="Arial" panose="020B0604020202020204" pitchFamily="34" charset="0"/>
              <a:buChar char="•"/>
            </a:pPr>
            <a:r>
              <a:rPr lang="en-ID" sz="2000" dirty="0" err="1"/>
              <a:t>Kualifikasi</a:t>
            </a:r>
            <a:r>
              <a:rPr lang="en-ID" sz="2000" dirty="0"/>
              <a:t> </a:t>
            </a:r>
            <a:r>
              <a:rPr lang="en-ID" sz="2000" dirty="0" err="1"/>
              <a:t>kandidat</a:t>
            </a:r>
            <a:r>
              <a:rPr lang="en-ID" sz="2000" dirty="0"/>
              <a:t> </a:t>
            </a:r>
          </a:p>
          <a:p>
            <a:pPr marL="533400" indent="-168275">
              <a:buFont typeface="Arial" panose="020B0604020202020204" pitchFamily="34" charset="0"/>
              <a:buChar char="•"/>
            </a:pPr>
            <a:r>
              <a:rPr lang="en-ID" sz="2000" dirty="0"/>
              <a:t>Pendidikan </a:t>
            </a:r>
          </a:p>
          <a:p>
            <a:pPr marL="533400" indent="-168275">
              <a:buFont typeface="Arial" panose="020B0604020202020204" pitchFamily="34" charset="0"/>
              <a:buChar char="•"/>
            </a:pPr>
            <a:r>
              <a:rPr lang="en-ID" sz="2000" dirty="0" err="1"/>
              <a:t>Pengalaman</a:t>
            </a:r>
            <a:r>
              <a:rPr lang="en-ID" sz="2000" dirty="0"/>
              <a:t> </a:t>
            </a:r>
          </a:p>
          <a:p>
            <a:pPr marL="533400" indent="-168275">
              <a:buFont typeface="Arial" panose="020B0604020202020204" pitchFamily="34" charset="0"/>
              <a:buChar char="•"/>
            </a:pPr>
            <a:r>
              <a:rPr lang="en-ID" sz="2000" dirty="0" err="1"/>
              <a:t>Kompetensi</a:t>
            </a:r>
            <a:r>
              <a:rPr lang="en-ID" sz="2000" dirty="0"/>
              <a:t> </a:t>
            </a:r>
          </a:p>
          <a:p>
            <a:pPr marL="533400" indent="-168275">
              <a:buFont typeface="Arial" panose="020B0604020202020204" pitchFamily="34" charset="0"/>
              <a:buChar char="•"/>
            </a:pPr>
            <a:r>
              <a:rPr lang="en-ID" sz="2000" i="1" dirty="0"/>
              <a:t>Technical skills</a:t>
            </a:r>
            <a:r>
              <a:rPr lang="en-ID" sz="2000" dirty="0"/>
              <a:t> </a:t>
            </a:r>
          </a:p>
          <a:p>
            <a:pPr marL="533400" indent="-168275">
              <a:buFont typeface="Arial" panose="020B0604020202020204" pitchFamily="34" charset="0"/>
              <a:buChar char="•"/>
            </a:pPr>
            <a:r>
              <a:rPr lang="en-ID" sz="2000" i="1" dirty="0" err="1"/>
              <a:t>Behavioral</a:t>
            </a:r>
            <a:r>
              <a:rPr lang="en-ID" sz="2000" i="1" dirty="0"/>
              <a:t> competencies</a:t>
            </a:r>
            <a:r>
              <a:rPr lang="en-ID" sz="2000" dirty="0"/>
              <a:t> </a:t>
            </a:r>
          </a:p>
          <a:p>
            <a:pPr marL="533400" indent="-168275">
              <a:buFont typeface="Arial" panose="020B0604020202020204" pitchFamily="34" charset="0"/>
              <a:buChar char="•"/>
            </a:pPr>
            <a:endParaRPr lang="en-ID" sz="2000" dirty="0"/>
          </a:p>
          <a:p>
            <a:pPr marL="274638"/>
            <a:r>
              <a:rPr lang="en-ID" sz="2000" dirty="0" err="1"/>
              <a:t>Sehingga</a:t>
            </a:r>
            <a:r>
              <a:rPr lang="en-ID" sz="2000" dirty="0"/>
              <a:t> </a:t>
            </a:r>
            <a:r>
              <a:rPr lang="en-ID" sz="2000" dirty="0" err="1"/>
              <a:t>perusahaan</a:t>
            </a:r>
            <a:r>
              <a:rPr lang="en-ID" sz="2000" dirty="0"/>
              <a:t> </a:t>
            </a:r>
            <a:r>
              <a:rPr lang="en-ID" sz="2000" dirty="0" err="1"/>
              <a:t>tidak</a:t>
            </a:r>
            <a:r>
              <a:rPr lang="en-ID" sz="2000" dirty="0"/>
              <a:t> </a:t>
            </a:r>
            <a:r>
              <a:rPr lang="en-ID" sz="2000" dirty="0" err="1"/>
              <a:t>sekadar</a:t>
            </a:r>
            <a:r>
              <a:rPr lang="en-ID" sz="2000" dirty="0"/>
              <a:t> </a:t>
            </a:r>
            <a:r>
              <a:rPr lang="en-ID" sz="2000" dirty="0" err="1"/>
              <a:t>mencari</a:t>
            </a:r>
            <a:r>
              <a:rPr lang="en-ID" sz="2000" dirty="0"/>
              <a:t> orang </a:t>
            </a:r>
            <a:r>
              <a:rPr lang="en-ID" sz="2000" dirty="0" err="1"/>
              <a:t>berdasarkan</a:t>
            </a:r>
            <a:r>
              <a:rPr lang="en-ID" sz="2000" dirty="0"/>
              <a:t> </a:t>
            </a:r>
            <a:r>
              <a:rPr lang="en-ID" sz="2000" b="1" dirty="0" err="1"/>
              <a:t>nama</a:t>
            </a:r>
            <a:r>
              <a:rPr lang="en-ID" sz="2000" b="1" dirty="0"/>
              <a:t> </a:t>
            </a:r>
            <a:r>
              <a:rPr lang="en-ID" sz="2000" b="1" dirty="0" err="1"/>
              <a:t>jabatan</a:t>
            </a:r>
            <a:r>
              <a:rPr lang="en-ID" sz="2000" dirty="0"/>
              <a:t>, </a:t>
            </a:r>
            <a:r>
              <a:rPr lang="en-ID" sz="2000" dirty="0" err="1"/>
              <a:t>tetapi</a:t>
            </a:r>
            <a:r>
              <a:rPr lang="en-ID" sz="2000" dirty="0"/>
              <a:t> </a:t>
            </a:r>
            <a:r>
              <a:rPr lang="en-ID" sz="2000" dirty="0" err="1"/>
              <a:t>berdasarkan</a:t>
            </a:r>
            <a:r>
              <a:rPr lang="en-ID" sz="2000" dirty="0"/>
              <a:t> </a:t>
            </a:r>
            <a:r>
              <a:rPr lang="en-ID" sz="2000" b="1" dirty="0" err="1"/>
              <a:t>persyaratan</a:t>
            </a:r>
            <a:r>
              <a:rPr lang="en-ID" sz="2000" b="1" dirty="0"/>
              <a:t> </a:t>
            </a:r>
            <a:r>
              <a:rPr lang="en-ID" sz="2000" b="1" dirty="0" err="1"/>
              <a:t>pekerjaan</a:t>
            </a:r>
            <a:r>
              <a:rPr lang="en-ID" sz="2000" dirty="0"/>
              <a:t>.</a:t>
            </a:r>
          </a:p>
        </p:txBody>
      </p:sp>
    </p:spTree>
    <p:extLst>
      <p:ext uri="{BB962C8B-B14F-4D97-AF65-F5344CB8AC3E}">
        <p14:creationId xmlns:p14="http://schemas.microsoft.com/office/powerpoint/2010/main" val="3859929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590A0B-E8E7-4C18-95AC-541CC3454016}"/>
              </a:ext>
            </a:extLst>
          </p:cNvPr>
          <p:cNvSpPr txBox="1"/>
          <p:nvPr/>
        </p:nvSpPr>
        <p:spPr>
          <a:xfrm>
            <a:off x="611560" y="476672"/>
            <a:ext cx="8208912" cy="3785652"/>
          </a:xfrm>
          <a:prstGeom prst="rect">
            <a:avLst/>
          </a:prstGeom>
          <a:noFill/>
        </p:spPr>
        <p:txBody>
          <a:bodyPr wrap="square">
            <a:spAutoFit/>
          </a:bodyPr>
          <a:lstStyle/>
          <a:p>
            <a:r>
              <a:rPr lang="en-ID" sz="2400" b="1" dirty="0"/>
              <a:t>7. </a:t>
            </a:r>
            <a:r>
              <a:rPr lang="en-ID" sz="2400" b="1" dirty="0" err="1"/>
              <a:t>Saat</a:t>
            </a:r>
            <a:r>
              <a:rPr lang="en-ID" sz="2400" b="1" dirty="0"/>
              <a:t> </a:t>
            </a:r>
            <a:r>
              <a:rPr lang="en-ID" sz="2400" b="1" dirty="0" err="1"/>
              <a:t>menyusun</a:t>
            </a:r>
            <a:r>
              <a:rPr lang="en-ID" sz="2400" b="1" dirty="0"/>
              <a:t> training &amp; development</a:t>
            </a:r>
          </a:p>
          <a:p>
            <a:pPr marL="365125"/>
            <a:r>
              <a:rPr lang="en-ID" sz="2400" dirty="0"/>
              <a:t>Dari job analysis </a:t>
            </a:r>
            <a:r>
              <a:rPr lang="en-ID" sz="2400" dirty="0" err="1"/>
              <a:t>dapat</a:t>
            </a:r>
            <a:r>
              <a:rPr lang="en-ID" sz="2400" dirty="0"/>
              <a:t> </a:t>
            </a:r>
            <a:r>
              <a:rPr lang="en-ID" sz="2400" dirty="0" err="1"/>
              <a:t>diketahui</a:t>
            </a:r>
            <a:r>
              <a:rPr lang="en-ID" sz="2400" dirty="0"/>
              <a:t> </a:t>
            </a:r>
            <a:r>
              <a:rPr lang="en-ID" sz="2400" b="1" dirty="0"/>
              <a:t>gap </a:t>
            </a:r>
            <a:r>
              <a:rPr lang="en-ID" sz="2400" b="1" dirty="0" err="1"/>
              <a:t>kompetensi</a:t>
            </a:r>
            <a:r>
              <a:rPr lang="en-ID" sz="2400" dirty="0"/>
              <a:t> </a:t>
            </a:r>
            <a:r>
              <a:rPr lang="en-ID" sz="2400" dirty="0" err="1"/>
              <a:t>antara</a:t>
            </a:r>
            <a:r>
              <a:rPr lang="en-ID" sz="2400" dirty="0"/>
              <a:t> </a:t>
            </a:r>
            <a:r>
              <a:rPr lang="en-ID" sz="2400" dirty="0" err="1"/>
              <a:t>kompetensi</a:t>
            </a:r>
            <a:r>
              <a:rPr lang="en-ID" sz="2400" dirty="0"/>
              <a:t> yang </a:t>
            </a:r>
            <a:r>
              <a:rPr lang="en-ID" sz="2400" dirty="0" err="1"/>
              <a:t>dibutuhkan</a:t>
            </a:r>
            <a:r>
              <a:rPr lang="en-ID" sz="2400" dirty="0"/>
              <a:t> </a:t>
            </a:r>
            <a:r>
              <a:rPr lang="en-ID" sz="2400" dirty="0" err="1"/>
              <a:t>pekerjaan</a:t>
            </a:r>
            <a:r>
              <a:rPr lang="en-ID" sz="2400" dirty="0"/>
              <a:t> dan </a:t>
            </a:r>
            <a:r>
              <a:rPr lang="en-ID" sz="2400" dirty="0" err="1"/>
              <a:t>kompetensi</a:t>
            </a:r>
            <a:r>
              <a:rPr lang="en-ID" sz="2400" dirty="0"/>
              <a:t> yang </a:t>
            </a:r>
            <a:r>
              <a:rPr lang="en-ID" sz="2400" dirty="0" err="1"/>
              <a:t>dimiliki</a:t>
            </a:r>
            <a:r>
              <a:rPr lang="en-ID" sz="2400" dirty="0"/>
              <a:t> </a:t>
            </a:r>
            <a:r>
              <a:rPr lang="en-ID" sz="2400" dirty="0" err="1"/>
              <a:t>karyawan</a:t>
            </a:r>
            <a:r>
              <a:rPr lang="en-ID" sz="2400" dirty="0"/>
              <a:t>.</a:t>
            </a:r>
          </a:p>
          <a:p>
            <a:pPr marL="365125"/>
            <a:r>
              <a:rPr lang="en-ID" sz="2400" dirty="0" err="1"/>
              <a:t>Hasilnya</a:t>
            </a:r>
            <a:r>
              <a:rPr lang="en-ID" sz="2400" dirty="0"/>
              <a:t> </a:t>
            </a:r>
            <a:r>
              <a:rPr lang="en-ID" sz="2400" dirty="0" err="1"/>
              <a:t>dapat</a:t>
            </a:r>
            <a:r>
              <a:rPr lang="en-ID" sz="2400" dirty="0"/>
              <a:t> </a:t>
            </a:r>
            <a:r>
              <a:rPr lang="en-ID" sz="2400" dirty="0" err="1"/>
              <a:t>digunakan</a:t>
            </a:r>
            <a:r>
              <a:rPr lang="en-ID" sz="2400" dirty="0"/>
              <a:t> </a:t>
            </a:r>
            <a:r>
              <a:rPr lang="en-ID" sz="2400" dirty="0" err="1"/>
              <a:t>untuk</a:t>
            </a:r>
            <a:r>
              <a:rPr lang="en-ID" sz="2400" dirty="0"/>
              <a:t>:</a:t>
            </a:r>
          </a:p>
          <a:p>
            <a:pPr marL="625475" indent="-260350">
              <a:buFont typeface="Arial" panose="020B0604020202020204" pitchFamily="34" charset="0"/>
              <a:buChar char="•"/>
            </a:pPr>
            <a:r>
              <a:rPr lang="en-ID" sz="2400" dirty="0"/>
              <a:t>Training </a:t>
            </a:r>
          </a:p>
          <a:p>
            <a:pPr marL="625475" indent="-260350">
              <a:buFont typeface="Arial" panose="020B0604020202020204" pitchFamily="34" charset="0"/>
              <a:buChar char="•"/>
            </a:pPr>
            <a:r>
              <a:rPr lang="en-ID" sz="2400" dirty="0"/>
              <a:t>Upskilling </a:t>
            </a:r>
          </a:p>
          <a:p>
            <a:pPr marL="625475" indent="-260350">
              <a:buFont typeface="Arial" panose="020B0604020202020204" pitchFamily="34" charset="0"/>
              <a:buChar char="•"/>
            </a:pPr>
            <a:r>
              <a:rPr lang="en-ID" sz="2400" dirty="0"/>
              <a:t>Reskilling </a:t>
            </a:r>
          </a:p>
          <a:p>
            <a:pPr marL="625475" indent="-260350">
              <a:buFont typeface="Arial" panose="020B0604020202020204" pitchFamily="34" charset="0"/>
              <a:buChar char="•"/>
            </a:pPr>
            <a:r>
              <a:rPr lang="en-ID" sz="2400" dirty="0"/>
              <a:t>Career development </a:t>
            </a:r>
          </a:p>
          <a:p>
            <a:pPr marL="625475" indent="-260350">
              <a:buFont typeface="Arial" panose="020B0604020202020204" pitchFamily="34" charset="0"/>
              <a:buChar char="•"/>
            </a:pPr>
            <a:r>
              <a:rPr lang="en-ID" sz="2400" dirty="0"/>
              <a:t>Talent management</a:t>
            </a:r>
          </a:p>
        </p:txBody>
      </p:sp>
      <p:sp>
        <p:nvSpPr>
          <p:cNvPr id="5" name="TextBox 4">
            <a:extLst>
              <a:ext uri="{FF2B5EF4-FFF2-40B4-BE49-F238E27FC236}">
                <a16:creationId xmlns:a16="http://schemas.microsoft.com/office/drawing/2014/main" id="{395B67AB-70B7-4CB7-922E-C26334F26C47}"/>
              </a:ext>
            </a:extLst>
          </p:cNvPr>
          <p:cNvSpPr txBox="1"/>
          <p:nvPr/>
        </p:nvSpPr>
        <p:spPr>
          <a:xfrm>
            <a:off x="565800" y="4653136"/>
            <a:ext cx="8578200" cy="1569660"/>
          </a:xfrm>
          <a:prstGeom prst="rect">
            <a:avLst/>
          </a:prstGeom>
          <a:noFill/>
        </p:spPr>
        <p:txBody>
          <a:bodyPr wrap="square">
            <a:spAutoFit/>
          </a:bodyPr>
          <a:lstStyle/>
          <a:p>
            <a:r>
              <a:rPr lang="en-ID" sz="2400" b="1" dirty="0"/>
              <a:t>8. </a:t>
            </a:r>
            <a:r>
              <a:rPr lang="en-ID" sz="2400" b="1" dirty="0" err="1"/>
              <a:t>Saat</a:t>
            </a:r>
            <a:r>
              <a:rPr lang="en-ID" sz="2400" b="1" dirty="0"/>
              <a:t> </a:t>
            </a:r>
            <a:r>
              <a:rPr lang="en-ID" sz="2400" b="1" dirty="0" err="1"/>
              <a:t>perusahaan</a:t>
            </a:r>
            <a:r>
              <a:rPr lang="en-ID" sz="2400" b="1" dirty="0"/>
              <a:t> </a:t>
            </a:r>
            <a:r>
              <a:rPr lang="en-ID" sz="2400" b="1" dirty="0" err="1"/>
              <a:t>membangun</a:t>
            </a:r>
            <a:r>
              <a:rPr lang="en-ID" sz="2400" b="1" dirty="0"/>
              <a:t> Job Family</a:t>
            </a:r>
          </a:p>
          <a:p>
            <a:pPr marL="365125"/>
            <a:r>
              <a:rPr lang="en-ID" sz="2400" dirty="0" err="1"/>
              <a:t>Sebelum</a:t>
            </a:r>
            <a:r>
              <a:rPr lang="en-ID" sz="2400" dirty="0"/>
              <a:t> </a:t>
            </a:r>
            <a:r>
              <a:rPr lang="en-ID" sz="2400" dirty="0" err="1"/>
              <a:t>membentuk</a:t>
            </a:r>
            <a:r>
              <a:rPr lang="en-ID" sz="2400" dirty="0"/>
              <a:t> </a:t>
            </a:r>
            <a:r>
              <a:rPr lang="en-ID" sz="2400" b="1" dirty="0"/>
              <a:t>Job Family</a:t>
            </a:r>
            <a:r>
              <a:rPr lang="en-ID" sz="2400" dirty="0"/>
              <a:t>, </a:t>
            </a:r>
            <a:r>
              <a:rPr lang="en-ID" sz="2400" dirty="0" err="1"/>
              <a:t>perusahaan</a:t>
            </a:r>
            <a:r>
              <a:rPr lang="en-ID" sz="2400" dirty="0"/>
              <a:t> </a:t>
            </a:r>
            <a:r>
              <a:rPr lang="en-ID" sz="2400" dirty="0" err="1"/>
              <a:t>sebaiknya</a:t>
            </a:r>
            <a:r>
              <a:rPr lang="en-ID" sz="2400" dirty="0"/>
              <a:t> </a:t>
            </a:r>
            <a:r>
              <a:rPr lang="en-ID" sz="2400" dirty="0" err="1"/>
              <a:t>memahami</a:t>
            </a:r>
            <a:r>
              <a:rPr lang="en-ID" sz="2400" dirty="0"/>
              <a:t> </a:t>
            </a:r>
            <a:r>
              <a:rPr lang="en-ID" sz="2400" dirty="0" err="1"/>
              <a:t>pekerjaan</a:t>
            </a:r>
            <a:r>
              <a:rPr lang="en-ID" sz="2400" dirty="0"/>
              <a:t> yang </a:t>
            </a:r>
            <a:r>
              <a:rPr lang="en-ID" sz="2400" dirty="0" err="1"/>
              <a:t>ada</a:t>
            </a:r>
            <a:r>
              <a:rPr lang="en-ID" sz="2400" dirty="0"/>
              <a:t> </a:t>
            </a:r>
            <a:r>
              <a:rPr lang="en-ID" sz="2400" dirty="0" err="1"/>
              <a:t>melalui</a:t>
            </a:r>
            <a:r>
              <a:rPr lang="en-ID" sz="2400" dirty="0"/>
              <a:t> job analysis.</a:t>
            </a:r>
          </a:p>
        </p:txBody>
      </p:sp>
    </p:spTree>
    <p:extLst>
      <p:ext uri="{BB962C8B-B14F-4D97-AF65-F5344CB8AC3E}">
        <p14:creationId xmlns:p14="http://schemas.microsoft.com/office/powerpoint/2010/main" val="20157302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625</TotalTime>
  <Words>594</Words>
  <Application>Microsoft Office PowerPoint</Application>
  <PresentationFormat>On-screen Show (4:3)</PresentationFormat>
  <Paragraphs>98</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Arial Narrow</vt:lpstr>
      <vt:lpstr>Calibri</vt:lpstr>
      <vt:lpstr>News Gothic MT</vt:lpstr>
      <vt:lpstr>Times New Roman</vt:lpstr>
      <vt:lpstr>Wingdings</vt:lpstr>
      <vt:lpstr>Wingdings 2</vt:lpstr>
      <vt:lpstr>Breeze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Analysis</dc:title>
  <dc:creator>Ade Ahmad Rozi</dc:creator>
  <cp:lastModifiedBy>Hype GLK</cp:lastModifiedBy>
  <cp:revision>39</cp:revision>
  <dcterms:created xsi:type="dcterms:W3CDTF">2010-04-17T01:28:50Z</dcterms:created>
  <dcterms:modified xsi:type="dcterms:W3CDTF">2026-10-16T01:33:57Z</dcterms:modified>
</cp:coreProperties>
</file>